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1"/>
  </p:notesMasterIdLst>
  <p:sldIdLst>
    <p:sldId id="272" r:id="rId3"/>
    <p:sldId id="271" r:id="rId4"/>
    <p:sldId id="263" r:id="rId5"/>
    <p:sldId id="267" r:id="rId6"/>
    <p:sldId id="259" r:id="rId7"/>
    <p:sldId id="265" r:id="rId8"/>
    <p:sldId id="257" r:id="rId9"/>
    <p:sldId id="258" r:id="rId10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1284"/>
    <a:srgbClr val="6600FF"/>
    <a:srgbClr val="008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42" d="100"/>
          <a:sy n="42" d="100"/>
        </p:scale>
        <p:origin x="14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029EE-D960-4E78-9B30-4D2B2DB9490B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DCE51-D507-4396-9477-45C78AC36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6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ADCE51-D507-4396-9477-45C78AC36F9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7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34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279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E22A3-E680-9B6E-5F1D-20A917E54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5326B-F64C-4B62-9AF8-0FBA4199167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39F169-AA62-8B99-B0E7-DFC5DB9D6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325AFC-8636-7851-CB30-13B3302E6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4E2E-4FE7-4D0E-82D6-1412EC826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83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5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5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02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1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572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57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310D-E017-4393-8338-617F91E84D7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851EA-8E75-4BEF-8940-B13719140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17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3A6A1-1EEE-0FA7-58AC-DABAD9FBF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F27ED-814E-A560-EC8E-B6A99593C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D4FCB-A36D-A974-D0DF-358EB6904D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5326B-F64C-4B62-9AF8-0FBA4199167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AB7A7-D1AF-F3F9-82FD-A2DFF98E6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CBC97-2446-FDE8-0300-A6EB9E9C9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4E2E-4FE7-4D0E-82D6-1412EC826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15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 207">
            <a:extLst>
              <a:ext uri="{FF2B5EF4-FFF2-40B4-BE49-F238E27FC236}">
                <a16:creationId xmlns:a16="http://schemas.microsoft.com/office/drawing/2014/main" id="{CB9F5383-586C-5656-33BA-BF2D0571ECF4}"/>
              </a:ext>
            </a:extLst>
          </p:cNvPr>
          <p:cNvSpPr/>
          <p:nvPr/>
        </p:nvSpPr>
        <p:spPr>
          <a:xfrm>
            <a:off x="279400" y="1352931"/>
            <a:ext cx="11734800" cy="7689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3BD2A90-A34F-3952-A19E-341BF3E10101}"/>
              </a:ext>
            </a:extLst>
          </p:cNvPr>
          <p:cNvGrpSpPr/>
          <p:nvPr/>
        </p:nvGrpSpPr>
        <p:grpSpPr bwMode="invGray">
          <a:xfrm flipH="1">
            <a:off x="2687276" y="6015345"/>
            <a:ext cx="1475998" cy="1080000"/>
            <a:chOff x="2163196" y="2296160"/>
            <a:chExt cx="2149825" cy="10800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5F51B16-7C16-B543-D579-C2DBDB6CE3D7}"/>
                </a:ext>
              </a:extLst>
            </p:cNvPr>
            <p:cNvSpPr/>
            <p:nvPr/>
          </p:nvSpPr>
          <p:spPr bwMode="invGray">
            <a:xfrm>
              <a:off x="2163196" y="2296160"/>
              <a:ext cx="2149825" cy="1080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3C80BD4-1645-5C34-58B2-D28404222A6A}"/>
                </a:ext>
              </a:extLst>
            </p:cNvPr>
            <p:cNvSpPr txBox="1"/>
            <p:nvPr/>
          </p:nvSpPr>
          <p:spPr bwMode="invGray">
            <a:xfrm>
              <a:off x="2216420" y="2431256"/>
              <a:ext cx="2044958" cy="756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Role of biology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 gas fermentation currently regarded as a black box</a:t>
              </a:r>
            </a:p>
            <a:p>
              <a:pPr algn="ctr"/>
              <a:endParaRPr lang="en-GB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9964CB2-9CCA-0C47-B9D3-D6ADA3B2EBDE}"/>
              </a:ext>
            </a:extLst>
          </p:cNvPr>
          <p:cNvGrpSpPr/>
          <p:nvPr/>
        </p:nvGrpSpPr>
        <p:grpSpPr bwMode="invGray">
          <a:xfrm flipH="1">
            <a:off x="2387509" y="3373866"/>
            <a:ext cx="1764000" cy="1116001"/>
            <a:chOff x="2153346" y="2394584"/>
            <a:chExt cx="2363760" cy="142987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69B8D68-582E-3A7B-7BE6-7F13C5B6F149}"/>
                </a:ext>
              </a:extLst>
            </p:cNvPr>
            <p:cNvSpPr/>
            <p:nvPr/>
          </p:nvSpPr>
          <p:spPr bwMode="invGray">
            <a:xfrm>
              <a:off x="2153346" y="2394584"/>
              <a:ext cx="2363760" cy="1429872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469F1E-9206-6C54-8530-9B84427F91A7}"/>
                </a:ext>
              </a:extLst>
            </p:cNvPr>
            <p:cNvSpPr txBox="1"/>
            <p:nvPr/>
          </p:nvSpPr>
          <p:spPr bwMode="invGray">
            <a:xfrm>
              <a:off x="2256502" y="2497868"/>
              <a:ext cx="2160000" cy="1301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can we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engineer microbiomes to yield value-added products from waste CO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7CBBB65-C794-3B72-57B0-3B7F45F75301}"/>
              </a:ext>
            </a:extLst>
          </p:cNvPr>
          <p:cNvGrpSpPr/>
          <p:nvPr/>
        </p:nvGrpSpPr>
        <p:grpSpPr bwMode="invGray">
          <a:xfrm flipH="1">
            <a:off x="4279344" y="3893985"/>
            <a:ext cx="1440000" cy="1044000"/>
            <a:chOff x="2133600" y="2360328"/>
            <a:chExt cx="2412000" cy="14268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EB0ED41-2325-4614-ED45-60345484B25D}"/>
                </a:ext>
              </a:extLst>
            </p:cNvPr>
            <p:cNvSpPr/>
            <p:nvPr/>
          </p:nvSpPr>
          <p:spPr bwMode="invGray">
            <a:xfrm>
              <a:off x="2133600" y="2360328"/>
              <a:ext cx="2412000" cy="14268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4BFCD3-0B04-05A2-BAB3-ADF98FC479C0}"/>
                </a:ext>
              </a:extLst>
            </p:cNvPr>
            <p:cNvSpPr txBox="1"/>
            <p:nvPr/>
          </p:nvSpPr>
          <p:spPr bwMode="invGray">
            <a:xfrm>
              <a:off x="2256501" y="2495757"/>
              <a:ext cx="2160000" cy="10647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What are the opportunities for mixed microbial communities?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915EDB1-9C82-3AE8-2533-C90929C3C1C7}"/>
              </a:ext>
            </a:extLst>
          </p:cNvPr>
          <p:cNvGrpSpPr/>
          <p:nvPr/>
        </p:nvGrpSpPr>
        <p:grpSpPr bwMode="invGray">
          <a:xfrm flipH="1">
            <a:off x="5032541" y="2816864"/>
            <a:ext cx="1368000" cy="1044000"/>
            <a:chOff x="2233218" y="2358135"/>
            <a:chExt cx="2235513" cy="14268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F19FEE6-2193-6482-9A9F-B0E810A93291}"/>
                </a:ext>
              </a:extLst>
            </p:cNvPr>
            <p:cNvSpPr/>
            <p:nvPr/>
          </p:nvSpPr>
          <p:spPr bwMode="invGray">
            <a:xfrm>
              <a:off x="2233218" y="2358135"/>
              <a:ext cx="2235513" cy="142680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093406D-08A0-0147-2D6C-38B7AE0BD737}"/>
                </a:ext>
              </a:extLst>
            </p:cNvPr>
            <p:cNvSpPr txBox="1"/>
            <p:nvPr/>
          </p:nvSpPr>
          <p:spPr bwMode="invGray">
            <a:xfrm>
              <a:off x="2273104" y="2523526"/>
              <a:ext cx="2160000" cy="11316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When is the complexity of a mixed community worth it?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D8A82C0-0779-2E25-9376-0D8CD9FDEFBF}"/>
              </a:ext>
            </a:extLst>
          </p:cNvPr>
          <p:cNvGrpSpPr/>
          <p:nvPr/>
        </p:nvGrpSpPr>
        <p:grpSpPr bwMode="invGray">
          <a:xfrm flipH="1">
            <a:off x="874329" y="1964550"/>
            <a:ext cx="1728000" cy="1188000"/>
            <a:chOff x="2253688" y="2316480"/>
            <a:chExt cx="2226460" cy="1476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1876F9D-90C3-AAB2-C471-23329D594869}"/>
                </a:ext>
              </a:extLst>
            </p:cNvPr>
            <p:cNvSpPr/>
            <p:nvPr/>
          </p:nvSpPr>
          <p:spPr bwMode="invGray">
            <a:xfrm>
              <a:off x="2253688" y="2316480"/>
              <a:ext cx="2226460" cy="1476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6A3BA33-8B06-431C-9436-5DB3C2C28703}"/>
                </a:ext>
              </a:extLst>
            </p:cNvPr>
            <p:cNvSpPr txBox="1"/>
            <p:nvPr/>
          </p:nvSpPr>
          <p:spPr bwMode="invGray">
            <a:xfrm>
              <a:off x="2318153" y="2441618"/>
              <a:ext cx="2133692" cy="12618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 err="1">
                  <a:solidFill>
                    <a:schemeClr val="bg1"/>
                  </a:solidFill>
                </a:rPr>
                <a:t>Synbio</a:t>
              </a:r>
              <a:r>
                <a:rPr lang="en-GB" sz="1200" dirty="0">
                  <a:solidFill>
                    <a:schemeClr val="bg1"/>
                  </a:solidFill>
                </a:rPr>
                <a:t> should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include microbial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community engineering  -  not just genetic engineering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7EF5B71-45E8-2977-89EC-16ACE7FB408A}"/>
              </a:ext>
            </a:extLst>
          </p:cNvPr>
          <p:cNvGrpSpPr/>
          <p:nvPr/>
        </p:nvGrpSpPr>
        <p:grpSpPr bwMode="invGray">
          <a:xfrm flipH="1">
            <a:off x="555723" y="3360864"/>
            <a:ext cx="1620000" cy="1188000"/>
            <a:chOff x="2122013" y="2435195"/>
            <a:chExt cx="2154794" cy="1802193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5B21B05-82E7-04AB-3D47-513700E3AB06}"/>
                </a:ext>
              </a:extLst>
            </p:cNvPr>
            <p:cNvSpPr/>
            <p:nvPr/>
          </p:nvSpPr>
          <p:spPr bwMode="invGray">
            <a:xfrm>
              <a:off x="2122013" y="2435195"/>
              <a:ext cx="2154794" cy="1802193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70E3BB0-8E89-25DE-E9D0-C50F57C04EC7}"/>
                </a:ext>
              </a:extLst>
            </p:cNvPr>
            <p:cNvSpPr txBox="1"/>
            <p:nvPr/>
          </p:nvSpPr>
          <p:spPr bwMode="invGray">
            <a:xfrm>
              <a:off x="2267503" y="2608993"/>
              <a:ext cx="1915372" cy="15407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Development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of genetic tools and characterization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for non-model organisms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8CF7344-9AA7-F53D-AD9D-90F788D6C14C}"/>
              </a:ext>
            </a:extLst>
          </p:cNvPr>
          <p:cNvGrpSpPr/>
          <p:nvPr/>
        </p:nvGrpSpPr>
        <p:grpSpPr bwMode="invGray">
          <a:xfrm flipH="1">
            <a:off x="727986" y="6175680"/>
            <a:ext cx="1656000" cy="1116000"/>
            <a:chOff x="2110194" y="2404367"/>
            <a:chExt cx="2108947" cy="1692967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7F9A9B1-BD4C-1165-7659-E17DEBF383C4}"/>
                </a:ext>
              </a:extLst>
            </p:cNvPr>
            <p:cNvSpPr/>
            <p:nvPr/>
          </p:nvSpPr>
          <p:spPr bwMode="invGray">
            <a:xfrm>
              <a:off x="2110194" y="2404367"/>
              <a:ext cx="2108947" cy="1692967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9E92682-51F7-6ED4-181F-FE584C21BD2E}"/>
                </a:ext>
              </a:extLst>
            </p:cNvPr>
            <p:cNvSpPr txBox="1"/>
            <p:nvPr/>
          </p:nvSpPr>
          <p:spPr bwMode="invGray">
            <a:xfrm>
              <a:off x="2211401" y="2493186"/>
              <a:ext cx="1925561" cy="14745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Identifying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microbes in open cultures, using the best ones in defined cultures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A95847-5AE4-C249-3B63-B2D33E8442F8}"/>
              </a:ext>
            </a:extLst>
          </p:cNvPr>
          <p:cNvGrpSpPr/>
          <p:nvPr/>
        </p:nvGrpSpPr>
        <p:grpSpPr bwMode="invGray">
          <a:xfrm flipH="1">
            <a:off x="401023" y="4775496"/>
            <a:ext cx="1620000" cy="1080000"/>
            <a:chOff x="2131036" y="2503129"/>
            <a:chExt cx="2152801" cy="1535959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113D91C-9004-11D9-7A66-321F889E7D69}"/>
                </a:ext>
              </a:extLst>
            </p:cNvPr>
            <p:cNvSpPr/>
            <p:nvPr/>
          </p:nvSpPr>
          <p:spPr bwMode="invGray">
            <a:xfrm>
              <a:off x="2131036" y="2503129"/>
              <a:ext cx="2152801" cy="153595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92B3C8F-B47E-0442-C74F-5C4B3F69D582}"/>
                </a:ext>
              </a:extLst>
            </p:cNvPr>
            <p:cNvSpPr txBox="1"/>
            <p:nvPr/>
          </p:nvSpPr>
          <p:spPr bwMode="invGray">
            <a:xfrm>
              <a:off x="2247194" y="2669553"/>
              <a:ext cx="1913601" cy="11775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Too few strains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and their cultivation properly developed for actual industry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3591B7A-A09D-6BF9-A24B-FDB167F87BFA}"/>
              </a:ext>
            </a:extLst>
          </p:cNvPr>
          <p:cNvGrpSpPr/>
          <p:nvPr/>
        </p:nvGrpSpPr>
        <p:grpSpPr bwMode="invGray">
          <a:xfrm flipH="1">
            <a:off x="2340951" y="4666689"/>
            <a:ext cx="1620000" cy="1116000"/>
            <a:chOff x="2192570" y="2391099"/>
            <a:chExt cx="2063100" cy="1692971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E21803FB-91D8-AFDD-65E8-30DC2E1854EB}"/>
                </a:ext>
              </a:extLst>
            </p:cNvPr>
            <p:cNvSpPr/>
            <p:nvPr/>
          </p:nvSpPr>
          <p:spPr bwMode="invGray">
            <a:xfrm>
              <a:off x="2192570" y="2391099"/>
              <a:ext cx="2063100" cy="169297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56C7434-7A54-0AD9-59C1-ABDCD312B636}"/>
                </a:ext>
              </a:extLst>
            </p:cNvPr>
            <p:cNvSpPr txBox="1"/>
            <p:nvPr/>
          </p:nvSpPr>
          <p:spPr bwMode="invGray">
            <a:xfrm>
              <a:off x="2243706" y="2499182"/>
              <a:ext cx="1971408" cy="15407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Fundamental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systems biology still lagging behind compared to other biology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AEEDB7F-5D88-B415-94CD-A4D6A64007C9}"/>
              </a:ext>
            </a:extLst>
          </p:cNvPr>
          <p:cNvGrpSpPr/>
          <p:nvPr/>
        </p:nvGrpSpPr>
        <p:grpSpPr bwMode="invGray">
          <a:xfrm flipH="1">
            <a:off x="3814788" y="7370880"/>
            <a:ext cx="1368000" cy="828000"/>
            <a:chOff x="2186708" y="2413292"/>
            <a:chExt cx="1742173" cy="125607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8C3D4060-210D-41BF-B506-83DEF504F055}"/>
                </a:ext>
              </a:extLst>
            </p:cNvPr>
            <p:cNvSpPr/>
            <p:nvPr/>
          </p:nvSpPr>
          <p:spPr bwMode="invGray">
            <a:xfrm>
              <a:off x="2186708" y="2413292"/>
              <a:ext cx="1742173" cy="1256073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69A5451-F8C8-0EAB-AA57-A7230646FC52}"/>
                </a:ext>
              </a:extLst>
            </p:cNvPr>
            <p:cNvSpPr txBox="1"/>
            <p:nvPr/>
          </p:nvSpPr>
          <p:spPr bwMode="invGray">
            <a:xfrm>
              <a:off x="2302889" y="2598731"/>
              <a:ext cx="1512941" cy="92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N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O abatement: microbiological limitations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302D841-1E7E-1286-5810-A0D97BBC05DD}"/>
              </a:ext>
            </a:extLst>
          </p:cNvPr>
          <p:cNvGrpSpPr/>
          <p:nvPr/>
        </p:nvGrpSpPr>
        <p:grpSpPr bwMode="invGray">
          <a:xfrm flipH="1">
            <a:off x="2058418" y="7272178"/>
            <a:ext cx="1476000" cy="972000"/>
            <a:chOff x="2370148" y="2407313"/>
            <a:chExt cx="1659039" cy="1325319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0A99387-1129-89C2-44A1-E9BA3C0F239A}"/>
                </a:ext>
              </a:extLst>
            </p:cNvPr>
            <p:cNvSpPr/>
            <p:nvPr/>
          </p:nvSpPr>
          <p:spPr bwMode="invGray">
            <a:xfrm>
              <a:off x="2370148" y="2407313"/>
              <a:ext cx="1659039" cy="132531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A12D9F-CA3D-88BF-4790-2A769E1BE0FB}"/>
                </a:ext>
              </a:extLst>
            </p:cNvPr>
            <p:cNvSpPr txBox="1"/>
            <p:nvPr/>
          </p:nvSpPr>
          <p:spPr bwMode="invGray">
            <a:xfrm>
              <a:off x="2426302" y="2516942"/>
              <a:ext cx="1537645" cy="10308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Archaea are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under-represented in biotech / gas fermentation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E2F0668-8BA0-F58B-E55D-F20883E9EE1A}"/>
              </a:ext>
            </a:extLst>
          </p:cNvPr>
          <p:cNvGrpSpPr/>
          <p:nvPr/>
        </p:nvGrpSpPr>
        <p:grpSpPr bwMode="invGray">
          <a:xfrm flipH="1">
            <a:off x="4576108" y="6420114"/>
            <a:ext cx="1481679" cy="936000"/>
            <a:chOff x="2279885" y="2450606"/>
            <a:chExt cx="1886946" cy="1419907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2148F56-30F8-C7C0-53F3-8ABD70155424}"/>
                </a:ext>
              </a:extLst>
            </p:cNvPr>
            <p:cNvSpPr/>
            <p:nvPr/>
          </p:nvSpPr>
          <p:spPr bwMode="invGray">
            <a:xfrm>
              <a:off x="2287117" y="2450606"/>
              <a:ext cx="1879714" cy="1419907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428B490-4E15-035B-A00F-76467EBAA683}"/>
                </a:ext>
              </a:extLst>
            </p:cNvPr>
            <p:cNvSpPr txBox="1"/>
            <p:nvPr/>
          </p:nvSpPr>
          <p:spPr bwMode="invGray">
            <a:xfrm>
              <a:off x="2279885" y="2489332"/>
              <a:ext cx="1879714" cy="12606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Systems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biology of aerobic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 vs anaerobic gas fermentation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6FD6E66-B30B-0775-AC79-E73E1DFE979D}"/>
              </a:ext>
            </a:extLst>
          </p:cNvPr>
          <p:cNvGrpSpPr/>
          <p:nvPr/>
        </p:nvGrpSpPr>
        <p:grpSpPr>
          <a:xfrm flipH="1">
            <a:off x="10158852" y="4544931"/>
            <a:ext cx="1728000" cy="1188001"/>
            <a:chOff x="2160190" y="2303857"/>
            <a:chExt cx="2226456" cy="147600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086C370-8BF0-0890-A75E-DBBCFA59545A}"/>
                </a:ext>
              </a:extLst>
            </p:cNvPr>
            <p:cNvSpPr/>
            <p:nvPr/>
          </p:nvSpPr>
          <p:spPr>
            <a:xfrm>
              <a:off x="2160190" y="2303857"/>
              <a:ext cx="2226456" cy="1476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A1B411A1-678C-7702-A807-77E2B99D363F}"/>
                </a:ext>
              </a:extLst>
            </p:cNvPr>
            <p:cNvSpPr txBox="1"/>
            <p:nvPr/>
          </p:nvSpPr>
          <p:spPr>
            <a:xfrm>
              <a:off x="2192570" y="2439248"/>
              <a:ext cx="2133692" cy="1261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Better grasp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on effects of mixing on microbial metabolism (and community structure)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AB875E5-A714-777D-9637-A2A1E9EC8140}"/>
              </a:ext>
            </a:extLst>
          </p:cNvPr>
          <p:cNvGrpSpPr/>
          <p:nvPr/>
        </p:nvGrpSpPr>
        <p:grpSpPr>
          <a:xfrm flipH="1">
            <a:off x="8250597" y="4588291"/>
            <a:ext cx="1663137" cy="1008002"/>
            <a:chOff x="2150588" y="2392218"/>
            <a:chExt cx="2142884" cy="125236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6CB2C00-A587-B687-500E-BA1C2FCD2FF1}"/>
                </a:ext>
              </a:extLst>
            </p:cNvPr>
            <p:cNvSpPr/>
            <p:nvPr/>
          </p:nvSpPr>
          <p:spPr>
            <a:xfrm>
              <a:off x="2159782" y="2392218"/>
              <a:ext cx="2133690" cy="12523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FFA9CE5-1B5E-E7F5-DE5D-EA4B906C3435}"/>
                </a:ext>
              </a:extLst>
            </p:cNvPr>
            <p:cNvSpPr txBox="1"/>
            <p:nvPr/>
          </p:nvSpPr>
          <p:spPr>
            <a:xfrm>
              <a:off x="2150588" y="2499055"/>
              <a:ext cx="2133694" cy="1032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Understanding microbial kinetics, understanding electron transfer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141CD21-71C1-D188-CFA6-DF732D442A70}"/>
              </a:ext>
            </a:extLst>
          </p:cNvPr>
          <p:cNvGrpSpPr/>
          <p:nvPr/>
        </p:nvGrpSpPr>
        <p:grpSpPr>
          <a:xfrm flipH="1">
            <a:off x="6386989" y="3589595"/>
            <a:ext cx="1548000" cy="1080001"/>
            <a:chOff x="2233417" y="2480978"/>
            <a:chExt cx="1994532" cy="1341818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6A6F0D7-FD83-CBBA-E218-F83799F6E98C}"/>
                </a:ext>
              </a:extLst>
            </p:cNvPr>
            <p:cNvSpPr/>
            <p:nvPr/>
          </p:nvSpPr>
          <p:spPr>
            <a:xfrm>
              <a:off x="2233417" y="2480978"/>
              <a:ext cx="1994532" cy="134181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B2800CD-95ED-7A74-20B4-14F7B3D618E6}"/>
                </a:ext>
              </a:extLst>
            </p:cNvPr>
            <p:cNvSpPr txBox="1"/>
            <p:nvPr/>
          </p:nvSpPr>
          <p:spPr>
            <a:xfrm>
              <a:off x="2278871" y="2549386"/>
              <a:ext cx="1901764" cy="1261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Selection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of electron donors, e.g. H</a:t>
              </a:r>
              <a:r>
                <a:rPr lang="en-GB" sz="1200" baseline="-25000" dirty="0">
                  <a:solidFill>
                    <a:srgbClr val="7030A0"/>
                  </a:solidFill>
                </a:rPr>
                <a:t>2</a:t>
              </a:r>
              <a:r>
                <a:rPr lang="en-GB" sz="1200" dirty="0">
                  <a:solidFill>
                    <a:srgbClr val="7030A0"/>
                  </a:solidFill>
                </a:rPr>
                <a:t> vs electron; one-stage vs two-stage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1AF5E6D-29C2-DDCE-94A0-C50022B27BFF}"/>
              </a:ext>
            </a:extLst>
          </p:cNvPr>
          <p:cNvGrpSpPr/>
          <p:nvPr/>
        </p:nvGrpSpPr>
        <p:grpSpPr>
          <a:xfrm flipH="1">
            <a:off x="5640288" y="1774758"/>
            <a:ext cx="1512000" cy="1044000"/>
            <a:chOff x="2238328" y="2417464"/>
            <a:chExt cx="1948149" cy="1297092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E69C119-64AC-B99A-4A58-524C865FFA92}"/>
                </a:ext>
              </a:extLst>
            </p:cNvPr>
            <p:cNvSpPr/>
            <p:nvPr/>
          </p:nvSpPr>
          <p:spPr>
            <a:xfrm>
              <a:off x="2238328" y="2417464"/>
              <a:ext cx="1948149" cy="129709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9806C37-3F9A-3EF2-A923-3BC26F0B39AF}"/>
                </a:ext>
              </a:extLst>
            </p:cNvPr>
            <p:cNvSpPr txBox="1"/>
            <p:nvPr/>
          </p:nvSpPr>
          <p:spPr>
            <a:xfrm>
              <a:off x="2256512" y="2578190"/>
              <a:ext cx="1901765" cy="1032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Enhance electron bifurcation systems with genetic engineering?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F6E5D11-D775-11B0-D440-0C3283D41A2C}"/>
              </a:ext>
            </a:extLst>
          </p:cNvPr>
          <p:cNvGrpSpPr/>
          <p:nvPr/>
        </p:nvGrpSpPr>
        <p:grpSpPr>
          <a:xfrm flipH="1">
            <a:off x="7160044" y="2409735"/>
            <a:ext cx="1511999" cy="1043997"/>
            <a:chOff x="2238328" y="2417464"/>
            <a:chExt cx="1948149" cy="1297092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9B58229-93A9-E1E5-039D-60C10ACEA87C}"/>
                </a:ext>
              </a:extLst>
            </p:cNvPr>
            <p:cNvSpPr/>
            <p:nvPr/>
          </p:nvSpPr>
          <p:spPr>
            <a:xfrm>
              <a:off x="2238328" y="2417464"/>
              <a:ext cx="1948149" cy="129709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7030A0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401F2E9E-A02D-9E8F-29B3-A31A04D34E00}"/>
                </a:ext>
              </a:extLst>
            </p:cNvPr>
            <p:cNvSpPr txBox="1"/>
            <p:nvPr/>
          </p:nvSpPr>
          <p:spPr>
            <a:xfrm>
              <a:off x="2257773" y="2583630"/>
              <a:ext cx="1901764" cy="10324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Systems biology, electron bifurcation, and enzyme specificity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165234D-9A1C-97FB-423E-7B7CED39D585}"/>
              </a:ext>
            </a:extLst>
          </p:cNvPr>
          <p:cNvGrpSpPr/>
          <p:nvPr/>
        </p:nvGrpSpPr>
        <p:grpSpPr>
          <a:xfrm flipH="1">
            <a:off x="6435550" y="6359419"/>
            <a:ext cx="1547999" cy="1008000"/>
            <a:chOff x="2264510" y="2408355"/>
            <a:chExt cx="1994535" cy="1252365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BCA01E0-BF5C-E3BC-535D-4D6F251A4888}"/>
                </a:ext>
              </a:extLst>
            </p:cNvPr>
            <p:cNvSpPr/>
            <p:nvPr/>
          </p:nvSpPr>
          <p:spPr>
            <a:xfrm>
              <a:off x="2264510" y="2408355"/>
              <a:ext cx="1994535" cy="12523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7B15A8E-D639-F6CA-2909-5F58C93E34A4}"/>
                </a:ext>
              </a:extLst>
            </p:cNvPr>
            <p:cNvSpPr txBox="1"/>
            <p:nvPr/>
          </p:nvSpPr>
          <p:spPr>
            <a:xfrm>
              <a:off x="2270121" y="2527864"/>
              <a:ext cx="1948145" cy="98400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Growth coupling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of product formation in aerobic gas fermentation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BC4F788-2C4D-F431-86EC-7A0CBCEF3BD6}"/>
              </a:ext>
            </a:extLst>
          </p:cNvPr>
          <p:cNvGrpSpPr/>
          <p:nvPr/>
        </p:nvGrpSpPr>
        <p:grpSpPr>
          <a:xfrm flipH="1">
            <a:off x="6210244" y="4826177"/>
            <a:ext cx="1872003" cy="1368001"/>
            <a:chOff x="2199055" y="2417464"/>
            <a:chExt cx="2411998" cy="1699639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F8989C0-6FB8-9818-C39C-C5DFEFDC0522}"/>
                </a:ext>
              </a:extLst>
            </p:cNvPr>
            <p:cNvSpPr/>
            <p:nvPr/>
          </p:nvSpPr>
          <p:spPr>
            <a:xfrm>
              <a:off x="2199055" y="2417464"/>
              <a:ext cx="2411998" cy="169963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D771EE6-7834-0F9C-1F84-BBDBC99182EB}"/>
                </a:ext>
              </a:extLst>
            </p:cNvPr>
            <p:cNvSpPr txBox="1"/>
            <p:nvPr/>
          </p:nvSpPr>
          <p:spPr>
            <a:xfrm>
              <a:off x="2281337" y="2579840"/>
              <a:ext cx="2180077" cy="14913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Significant gaps in understanding microbial dynamics that lead e.g. to side products such as acids and heat generation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3A862F1E-6481-4014-2486-0462C9B10E7F}"/>
              </a:ext>
            </a:extLst>
          </p:cNvPr>
          <p:cNvGrpSpPr/>
          <p:nvPr/>
        </p:nvGrpSpPr>
        <p:grpSpPr>
          <a:xfrm flipH="1">
            <a:off x="8424132" y="3386909"/>
            <a:ext cx="1512000" cy="1008000"/>
            <a:chOff x="2238328" y="2467956"/>
            <a:chExt cx="1948149" cy="1252365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E156870F-FCA2-8FCF-7438-E745838EC847}"/>
                </a:ext>
              </a:extLst>
            </p:cNvPr>
            <p:cNvSpPr/>
            <p:nvPr/>
          </p:nvSpPr>
          <p:spPr>
            <a:xfrm>
              <a:off x="2238328" y="2467956"/>
              <a:ext cx="1948149" cy="12523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E3527F55-DDF8-8C6F-DCA8-9E679F4B9DC2}"/>
                </a:ext>
              </a:extLst>
            </p:cNvPr>
            <p:cNvSpPr txBox="1"/>
            <p:nvPr/>
          </p:nvSpPr>
          <p:spPr>
            <a:xfrm>
              <a:off x="2247144" y="2621720"/>
              <a:ext cx="1901765" cy="10324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What knock-on metabolic processes are triggered by CO</a:t>
              </a:r>
              <a:r>
                <a:rPr lang="en-GB" sz="1200" baseline="-25000" dirty="0">
                  <a:solidFill>
                    <a:srgbClr val="7030A0"/>
                  </a:solidFill>
                </a:rPr>
                <a:t>2</a:t>
              </a:r>
              <a:r>
                <a:rPr lang="en-GB" sz="1200" dirty="0">
                  <a:solidFill>
                    <a:srgbClr val="7030A0"/>
                  </a:solidFill>
                </a:rPr>
                <a:t> fixation?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52856B-4E29-F522-B35F-1FDBA8D2EFB6}"/>
              </a:ext>
            </a:extLst>
          </p:cNvPr>
          <p:cNvGrpSpPr/>
          <p:nvPr/>
        </p:nvGrpSpPr>
        <p:grpSpPr>
          <a:xfrm flipH="1">
            <a:off x="8946482" y="2232472"/>
            <a:ext cx="1738969" cy="906251"/>
            <a:chOff x="2251418" y="2531071"/>
            <a:chExt cx="2240590" cy="1125947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DEE8521-76B6-466C-0444-452F4F668DCF}"/>
                </a:ext>
              </a:extLst>
            </p:cNvPr>
            <p:cNvSpPr/>
            <p:nvPr/>
          </p:nvSpPr>
          <p:spPr>
            <a:xfrm>
              <a:off x="2251418" y="2531071"/>
              <a:ext cx="2226460" cy="11181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77967E6-A652-38F7-BB32-381FABA271F2}"/>
                </a:ext>
              </a:extLst>
            </p:cNvPr>
            <p:cNvSpPr txBox="1"/>
            <p:nvPr/>
          </p:nvSpPr>
          <p:spPr>
            <a:xfrm>
              <a:off x="2265543" y="2624561"/>
              <a:ext cx="2226465" cy="10324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How do microbial communities metabolise CO</a:t>
              </a:r>
              <a:r>
                <a:rPr lang="en-GB" sz="1200" baseline="-25000" dirty="0">
                  <a:solidFill>
                    <a:srgbClr val="7030A0"/>
                  </a:solidFill>
                </a:rPr>
                <a:t>2</a:t>
              </a:r>
              <a:r>
                <a:rPr lang="en-GB" sz="1200" dirty="0">
                  <a:solidFill>
                    <a:srgbClr val="7030A0"/>
                  </a:solidFill>
                </a:rPr>
                <a:t> in the absence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of light?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4831C37-1B65-FEF8-27FB-25E011A41901}"/>
              </a:ext>
            </a:extLst>
          </p:cNvPr>
          <p:cNvGrpSpPr/>
          <p:nvPr/>
        </p:nvGrpSpPr>
        <p:grpSpPr>
          <a:xfrm flipH="1">
            <a:off x="10159716" y="3171306"/>
            <a:ext cx="1764000" cy="1188000"/>
            <a:chOff x="2277601" y="2455333"/>
            <a:chExt cx="2272843" cy="1476004"/>
          </a:xfrm>
        </p:grpSpPr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E552901-1A52-971A-2623-7B0DCB432FA2}"/>
                </a:ext>
              </a:extLst>
            </p:cNvPr>
            <p:cNvSpPr/>
            <p:nvPr/>
          </p:nvSpPr>
          <p:spPr>
            <a:xfrm>
              <a:off x="2277601" y="2455333"/>
              <a:ext cx="2272843" cy="14760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05DBA9C-6CCE-84D4-A39A-0591CB1A9CB1}"/>
                </a:ext>
              </a:extLst>
            </p:cNvPr>
            <p:cNvSpPr txBox="1"/>
            <p:nvPr/>
          </p:nvSpPr>
          <p:spPr>
            <a:xfrm>
              <a:off x="2318150" y="2588756"/>
              <a:ext cx="2180072" cy="1261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CFD simulation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of bioreactors with integrated biokinetics to study cell-environment interaction</a:t>
              </a:r>
            </a:p>
          </p:txBody>
        </p:sp>
      </p:grp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8D4D3C43-8953-6B39-E929-3A4D44DB18C6}"/>
              </a:ext>
            </a:extLst>
          </p:cNvPr>
          <p:cNvSpPr/>
          <p:nvPr/>
        </p:nvSpPr>
        <p:spPr>
          <a:xfrm flipH="1">
            <a:off x="5728282" y="7529533"/>
            <a:ext cx="1116000" cy="43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7030A0"/>
                </a:solidFill>
              </a:rPr>
              <a:t>Metabolic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48097F24-DDEB-7572-745F-D90C3E86ADFF}"/>
              </a:ext>
            </a:extLst>
          </p:cNvPr>
          <p:cNvSpPr/>
          <p:nvPr/>
        </p:nvSpPr>
        <p:spPr bwMode="invGray">
          <a:xfrm flipH="1">
            <a:off x="639294" y="7560575"/>
            <a:ext cx="1116000" cy="432000"/>
          </a:xfrm>
          <a:prstGeom prst="roundRect">
            <a:avLst/>
          </a:prstGeom>
          <a:solidFill>
            <a:srgbClr val="7030A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Microbial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276FB32-12BB-E3AB-5CEE-616A60722AF7}"/>
              </a:ext>
            </a:extLst>
          </p:cNvPr>
          <p:cNvGrpSpPr/>
          <p:nvPr/>
        </p:nvGrpSpPr>
        <p:grpSpPr bwMode="invGray">
          <a:xfrm flipH="1">
            <a:off x="4092826" y="5102471"/>
            <a:ext cx="1980000" cy="1151999"/>
            <a:chOff x="1811475" y="2373543"/>
            <a:chExt cx="2521572" cy="1747581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5D8030-81FE-4C75-3556-F1B07B72A9DB}"/>
                </a:ext>
              </a:extLst>
            </p:cNvPr>
            <p:cNvSpPr/>
            <p:nvPr/>
          </p:nvSpPr>
          <p:spPr bwMode="invGray">
            <a:xfrm>
              <a:off x="1811475" y="2373543"/>
              <a:ext cx="2521572" cy="174758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660A1E8-C12E-C044-3B0A-B048DC69FD52}"/>
                </a:ext>
              </a:extLst>
            </p:cNvPr>
            <p:cNvSpPr txBox="1"/>
            <p:nvPr/>
          </p:nvSpPr>
          <p:spPr bwMode="invGray">
            <a:xfrm>
              <a:off x="1957302" y="2478013"/>
              <a:ext cx="2246491" cy="154075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Microbial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cultures: why (and how) spatial structure? How to exploit it? How to manipulate it?</a:t>
              </a:r>
            </a:p>
          </p:txBody>
        </p:sp>
      </p:grp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6ACCF9A-D14D-32F0-CB2C-FF83578441FB}"/>
              </a:ext>
            </a:extLst>
          </p:cNvPr>
          <p:cNvCxnSpPr>
            <a:cxnSpLocks/>
            <a:stCxn id="144" idx="6"/>
            <a:endCxn id="17" idx="2"/>
          </p:cNvCxnSpPr>
          <p:nvPr/>
        </p:nvCxnSpPr>
        <p:spPr>
          <a:xfrm flipH="1" flipV="1">
            <a:off x="2602329" y="2558550"/>
            <a:ext cx="459965" cy="7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BF89906-5530-3FE0-80F3-E90425746C17}"/>
              </a:ext>
            </a:extLst>
          </p:cNvPr>
          <p:cNvCxnSpPr>
            <a:cxnSpLocks/>
            <a:stCxn id="8" idx="7"/>
            <a:endCxn id="17" idx="3"/>
          </p:cNvCxnSpPr>
          <p:nvPr/>
        </p:nvCxnSpPr>
        <p:spPr>
          <a:xfrm flipH="1" flipV="1">
            <a:off x="2349269" y="2978571"/>
            <a:ext cx="296572" cy="558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6F8FBCD-F252-2E70-9536-77B3B45E918E}"/>
              </a:ext>
            </a:extLst>
          </p:cNvPr>
          <p:cNvCxnSpPr>
            <a:stCxn id="29" idx="0"/>
            <a:endCxn id="23" idx="4"/>
          </p:cNvCxnSpPr>
          <p:nvPr/>
        </p:nvCxnSpPr>
        <p:spPr>
          <a:xfrm flipV="1">
            <a:off x="1211023" y="4548864"/>
            <a:ext cx="154700" cy="226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2A772CA-38BF-328F-E8B1-2AB994206E5B}"/>
              </a:ext>
            </a:extLst>
          </p:cNvPr>
          <p:cNvCxnSpPr>
            <a:stCxn id="32" idx="6"/>
            <a:endCxn id="29" idx="2"/>
          </p:cNvCxnSpPr>
          <p:nvPr/>
        </p:nvCxnSpPr>
        <p:spPr>
          <a:xfrm flipH="1">
            <a:off x="2021023" y="5224689"/>
            <a:ext cx="319928" cy="90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F631240-F9A2-702A-5D86-C86CD10168C1}"/>
              </a:ext>
            </a:extLst>
          </p:cNvPr>
          <p:cNvCxnSpPr>
            <a:stCxn id="29" idx="4"/>
            <a:endCxn id="26" idx="0"/>
          </p:cNvCxnSpPr>
          <p:nvPr/>
        </p:nvCxnSpPr>
        <p:spPr>
          <a:xfrm>
            <a:off x="1211023" y="5855496"/>
            <a:ext cx="344963" cy="320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13D280C-2C24-E391-9D62-3E5CD588C89B}"/>
              </a:ext>
            </a:extLst>
          </p:cNvPr>
          <p:cNvCxnSpPr>
            <a:cxnSpLocks/>
            <a:stCxn id="5" idx="0"/>
            <a:endCxn id="32" idx="4"/>
          </p:cNvCxnSpPr>
          <p:nvPr/>
        </p:nvCxnSpPr>
        <p:spPr>
          <a:xfrm flipH="1" flipV="1">
            <a:off x="3150951" y="5782689"/>
            <a:ext cx="274324" cy="232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3C11C381-18BE-6D76-968E-274CB1154ABE}"/>
              </a:ext>
            </a:extLst>
          </p:cNvPr>
          <p:cNvCxnSpPr>
            <a:cxnSpLocks/>
            <a:stCxn id="5" idx="6"/>
            <a:endCxn id="26" idx="2"/>
          </p:cNvCxnSpPr>
          <p:nvPr/>
        </p:nvCxnSpPr>
        <p:spPr>
          <a:xfrm flipH="1">
            <a:off x="2383986" y="6555345"/>
            <a:ext cx="303290" cy="1783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1DC5EC97-6F67-1022-EB30-B9EC3CDA18FB}"/>
              </a:ext>
            </a:extLst>
          </p:cNvPr>
          <p:cNvCxnSpPr>
            <a:cxnSpLocks/>
            <a:stCxn id="38" idx="1"/>
            <a:endCxn id="5" idx="4"/>
          </p:cNvCxnSpPr>
          <p:nvPr/>
        </p:nvCxnSpPr>
        <p:spPr>
          <a:xfrm flipV="1">
            <a:off x="3318263" y="7095345"/>
            <a:ext cx="107012" cy="319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66CF458-7DE7-C47F-EB5D-AA4EFE8377F4}"/>
              </a:ext>
            </a:extLst>
          </p:cNvPr>
          <p:cNvCxnSpPr>
            <a:cxnSpLocks/>
            <a:stCxn id="35" idx="7"/>
            <a:endCxn id="5" idx="3"/>
          </p:cNvCxnSpPr>
          <p:nvPr/>
        </p:nvCxnSpPr>
        <p:spPr>
          <a:xfrm flipH="1" flipV="1">
            <a:off x="3947119" y="6937183"/>
            <a:ext cx="68008" cy="554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8DBEC5D8-8646-818B-0C95-AF7BF42CD05D}"/>
              </a:ext>
            </a:extLst>
          </p:cNvPr>
          <p:cNvCxnSpPr>
            <a:cxnSpLocks/>
            <a:stCxn id="82" idx="6"/>
            <a:endCxn id="32" idx="2"/>
          </p:cNvCxnSpPr>
          <p:nvPr/>
        </p:nvCxnSpPr>
        <p:spPr>
          <a:xfrm flipH="1" flipV="1">
            <a:off x="3960951" y="5224689"/>
            <a:ext cx="131875" cy="453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DEA30C6-744F-A468-8844-BD74CC8BB700}"/>
              </a:ext>
            </a:extLst>
          </p:cNvPr>
          <p:cNvCxnSpPr>
            <a:cxnSpLocks/>
            <a:stCxn id="5" idx="2"/>
            <a:endCxn id="42" idx="3"/>
          </p:cNvCxnSpPr>
          <p:nvPr/>
        </p:nvCxnSpPr>
        <p:spPr>
          <a:xfrm>
            <a:off x="4163274" y="6555345"/>
            <a:ext cx="418513" cy="305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9FD7AFA-DBF3-DE7A-17A3-BE9CE236F3F4}"/>
              </a:ext>
            </a:extLst>
          </p:cNvPr>
          <p:cNvCxnSpPr>
            <a:cxnSpLocks/>
            <a:stCxn id="41" idx="4"/>
            <a:endCxn id="35" idx="1"/>
          </p:cNvCxnSpPr>
          <p:nvPr/>
        </p:nvCxnSpPr>
        <p:spPr>
          <a:xfrm flipH="1">
            <a:off x="4982449" y="7356114"/>
            <a:ext cx="331659" cy="13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09928A7-5141-4E27-9F9D-9375C7A14E0A}"/>
              </a:ext>
            </a:extLst>
          </p:cNvPr>
          <p:cNvCxnSpPr>
            <a:cxnSpLocks/>
            <a:stCxn id="26" idx="3"/>
            <a:endCxn id="38" idx="7"/>
          </p:cNvCxnSpPr>
          <p:nvPr/>
        </p:nvCxnSpPr>
        <p:spPr>
          <a:xfrm>
            <a:off x="2141470" y="7128246"/>
            <a:ext cx="133103" cy="286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70775944-E664-6731-1E8A-B17FD4621E60}"/>
              </a:ext>
            </a:extLst>
          </p:cNvPr>
          <p:cNvCxnSpPr>
            <a:cxnSpLocks/>
            <a:stCxn id="5" idx="1"/>
            <a:endCxn id="82" idx="5"/>
          </p:cNvCxnSpPr>
          <p:nvPr/>
        </p:nvCxnSpPr>
        <p:spPr>
          <a:xfrm flipV="1">
            <a:off x="3947119" y="6085765"/>
            <a:ext cx="435671" cy="87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930FA73-36DC-2085-B71B-6FBF854D8DD7}"/>
              </a:ext>
            </a:extLst>
          </p:cNvPr>
          <p:cNvCxnSpPr>
            <a:stCxn id="32" idx="0"/>
            <a:endCxn id="8" idx="4"/>
          </p:cNvCxnSpPr>
          <p:nvPr/>
        </p:nvCxnSpPr>
        <p:spPr>
          <a:xfrm flipV="1">
            <a:off x="3150951" y="4489867"/>
            <a:ext cx="118558" cy="176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DF937F4-FCC4-6E6C-165B-6C6758B904E1}"/>
              </a:ext>
            </a:extLst>
          </p:cNvPr>
          <p:cNvCxnSpPr>
            <a:cxnSpLocks/>
            <a:stCxn id="17" idx="5"/>
            <a:endCxn id="23" idx="0"/>
          </p:cNvCxnSpPr>
          <p:nvPr/>
        </p:nvCxnSpPr>
        <p:spPr>
          <a:xfrm>
            <a:off x="1127389" y="2978571"/>
            <a:ext cx="238334" cy="3822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C6FAB12-B28F-56ED-B84A-22155CC8B001}"/>
              </a:ext>
            </a:extLst>
          </p:cNvPr>
          <p:cNvCxnSpPr>
            <a:cxnSpLocks/>
            <a:stCxn id="14" idx="4"/>
            <a:endCxn id="11" idx="1"/>
          </p:cNvCxnSpPr>
          <p:nvPr/>
        </p:nvCxnSpPr>
        <p:spPr>
          <a:xfrm flipH="1">
            <a:off x="5508461" y="3860864"/>
            <a:ext cx="208080" cy="186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B8F56440-E770-42DC-59E6-504FA77E24AC}"/>
              </a:ext>
            </a:extLst>
          </p:cNvPr>
          <p:cNvCxnSpPr>
            <a:cxnSpLocks/>
            <a:stCxn id="14" idx="7"/>
            <a:endCxn id="144" idx="3"/>
          </p:cNvCxnSpPr>
          <p:nvPr/>
        </p:nvCxnSpPr>
        <p:spPr>
          <a:xfrm flipH="1">
            <a:off x="4752330" y="2969754"/>
            <a:ext cx="480550" cy="67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A5CCADC-A728-D669-58D0-3035D0FD9F13}"/>
              </a:ext>
            </a:extLst>
          </p:cNvPr>
          <p:cNvCxnSpPr>
            <a:cxnSpLocks/>
            <a:stCxn id="144" idx="4"/>
            <a:endCxn id="8" idx="1"/>
          </p:cNvCxnSpPr>
          <p:nvPr/>
        </p:nvCxnSpPr>
        <p:spPr>
          <a:xfrm flipH="1">
            <a:off x="3893177" y="3232128"/>
            <a:ext cx="159117" cy="305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A2E74E0-C556-43ED-0A98-BE6E12E097C5}"/>
              </a:ext>
            </a:extLst>
          </p:cNvPr>
          <p:cNvCxnSpPr>
            <a:cxnSpLocks/>
            <a:stCxn id="14" idx="6"/>
            <a:endCxn id="8" idx="2"/>
          </p:cNvCxnSpPr>
          <p:nvPr/>
        </p:nvCxnSpPr>
        <p:spPr>
          <a:xfrm flipH="1">
            <a:off x="4151509" y="3338864"/>
            <a:ext cx="881032" cy="593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6005FFEC-D527-54FE-2D89-0A70F5BFBE64}"/>
              </a:ext>
            </a:extLst>
          </p:cNvPr>
          <p:cNvCxnSpPr>
            <a:stCxn id="11" idx="6"/>
            <a:endCxn id="8" idx="3"/>
          </p:cNvCxnSpPr>
          <p:nvPr/>
        </p:nvCxnSpPr>
        <p:spPr>
          <a:xfrm flipH="1" flipV="1">
            <a:off x="3893177" y="4326431"/>
            <a:ext cx="386167" cy="89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27CCFE43-B43A-8321-D1E0-17D93CB7CBDB}"/>
              </a:ext>
            </a:extLst>
          </p:cNvPr>
          <p:cNvCxnSpPr>
            <a:cxnSpLocks/>
            <a:stCxn id="82" idx="0"/>
            <a:endCxn id="11" idx="4"/>
          </p:cNvCxnSpPr>
          <p:nvPr/>
        </p:nvCxnSpPr>
        <p:spPr>
          <a:xfrm flipH="1" flipV="1">
            <a:off x="4999344" y="4937985"/>
            <a:ext cx="83482" cy="164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6553DB5C-43FA-3635-88C0-8DCA05ECF26C}"/>
              </a:ext>
            </a:extLst>
          </p:cNvPr>
          <p:cNvCxnSpPr>
            <a:cxnSpLocks/>
            <a:stCxn id="144" idx="2"/>
            <a:endCxn id="53" idx="6"/>
          </p:cNvCxnSpPr>
          <p:nvPr/>
        </p:nvCxnSpPr>
        <p:spPr>
          <a:xfrm flipV="1">
            <a:off x="5042294" y="2296758"/>
            <a:ext cx="597994" cy="269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B780853-1641-605B-6D2B-5E013C64B652}"/>
              </a:ext>
            </a:extLst>
          </p:cNvPr>
          <p:cNvCxnSpPr>
            <a:cxnSpLocks/>
            <a:stCxn id="53" idx="2"/>
            <a:endCxn id="56" idx="7"/>
          </p:cNvCxnSpPr>
          <p:nvPr/>
        </p:nvCxnSpPr>
        <p:spPr>
          <a:xfrm>
            <a:off x="7152288" y="2296759"/>
            <a:ext cx="229182" cy="265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18A2709-8734-1287-BFD8-AE2CAF5AEFE1}"/>
              </a:ext>
            </a:extLst>
          </p:cNvPr>
          <p:cNvCxnSpPr>
            <a:cxnSpLocks/>
            <a:stCxn id="56" idx="4"/>
            <a:endCxn id="47" idx="7"/>
          </p:cNvCxnSpPr>
          <p:nvPr/>
        </p:nvCxnSpPr>
        <p:spPr>
          <a:xfrm>
            <a:off x="7916043" y="3453732"/>
            <a:ext cx="577071" cy="1282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CF4C134E-0547-DAF6-1BE6-59E650DA9C28}"/>
              </a:ext>
            </a:extLst>
          </p:cNvPr>
          <p:cNvCxnSpPr>
            <a:stCxn id="56" idx="5"/>
            <a:endCxn id="50" idx="0"/>
          </p:cNvCxnSpPr>
          <p:nvPr/>
        </p:nvCxnSpPr>
        <p:spPr>
          <a:xfrm flipH="1">
            <a:off x="7160989" y="3300842"/>
            <a:ext cx="220481" cy="28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6F72776-B52A-E11D-A220-06BD728659FE}"/>
              </a:ext>
            </a:extLst>
          </p:cNvPr>
          <p:cNvCxnSpPr>
            <a:stCxn id="50" idx="7"/>
            <a:endCxn id="14" idx="2"/>
          </p:cNvCxnSpPr>
          <p:nvPr/>
        </p:nvCxnSpPr>
        <p:spPr>
          <a:xfrm flipH="1" flipV="1">
            <a:off x="6400541" y="3338864"/>
            <a:ext cx="213147" cy="408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36D71621-4416-2C0C-0C62-09D89894808A}"/>
              </a:ext>
            </a:extLst>
          </p:cNvPr>
          <p:cNvCxnSpPr>
            <a:stCxn id="77" idx="4"/>
            <a:endCxn id="44" idx="0"/>
          </p:cNvCxnSpPr>
          <p:nvPr/>
        </p:nvCxnSpPr>
        <p:spPr>
          <a:xfrm flipH="1">
            <a:off x="11022852" y="4359306"/>
            <a:ext cx="18864" cy="185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2813E75-9EFE-59C6-56BA-D0EAC50C9E7A}"/>
              </a:ext>
            </a:extLst>
          </p:cNvPr>
          <p:cNvCxnSpPr>
            <a:cxnSpLocks/>
            <a:stCxn id="77" idx="5"/>
            <a:endCxn id="47" idx="1"/>
          </p:cNvCxnSpPr>
          <p:nvPr/>
        </p:nvCxnSpPr>
        <p:spPr>
          <a:xfrm flipH="1">
            <a:off x="9664083" y="4185327"/>
            <a:ext cx="753965" cy="550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AC36F3F4-4AC5-AD29-DD61-812E5485B58B}"/>
              </a:ext>
            </a:extLst>
          </p:cNvPr>
          <p:cNvCxnSpPr>
            <a:cxnSpLocks/>
            <a:endCxn id="44" idx="5"/>
          </p:cNvCxnSpPr>
          <p:nvPr/>
        </p:nvCxnSpPr>
        <p:spPr>
          <a:xfrm flipV="1">
            <a:off x="9406781" y="5558953"/>
            <a:ext cx="1005131" cy="442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D3F3A733-1F8A-4B34-A1CC-0B702ABA0154}"/>
              </a:ext>
            </a:extLst>
          </p:cNvPr>
          <p:cNvCxnSpPr>
            <a:cxnSpLocks/>
            <a:stCxn id="65" idx="7"/>
            <a:endCxn id="56" idx="3"/>
          </p:cNvCxnSpPr>
          <p:nvPr/>
        </p:nvCxnSpPr>
        <p:spPr>
          <a:xfrm flipH="1" flipV="1">
            <a:off x="8450616" y="3300842"/>
            <a:ext cx="194943" cy="233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CFFAA9D-78EB-B865-5978-6BE5D162D75A}"/>
              </a:ext>
            </a:extLst>
          </p:cNvPr>
          <p:cNvCxnSpPr>
            <a:cxnSpLocks/>
            <a:stCxn id="47" idx="5"/>
            <a:endCxn id="62" idx="2"/>
          </p:cNvCxnSpPr>
          <p:nvPr/>
        </p:nvCxnSpPr>
        <p:spPr>
          <a:xfrm flipH="1">
            <a:off x="8082247" y="5448671"/>
            <a:ext cx="410867" cy="61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0FC4DC1-E9C0-423B-CB83-B253F9A15BF0}"/>
              </a:ext>
            </a:extLst>
          </p:cNvPr>
          <p:cNvCxnSpPr>
            <a:cxnSpLocks/>
            <a:stCxn id="44" idx="6"/>
            <a:endCxn id="47" idx="2"/>
          </p:cNvCxnSpPr>
          <p:nvPr/>
        </p:nvCxnSpPr>
        <p:spPr>
          <a:xfrm flipH="1" flipV="1">
            <a:off x="9906599" y="5092289"/>
            <a:ext cx="252253" cy="46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4D79BF78-A4AE-42BA-3524-12A09F7C89FE}"/>
              </a:ext>
            </a:extLst>
          </p:cNvPr>
          <p:cNvCxnSpPr>
            <a:cxnSpLocks/>
            <a:stCxn id="62" idx="3"/>
          </p:cNvCxnSpPr>
          <p:nvPr/>
        </p:nvCxnSpPr>
        <p:spPr>
          <a:xfrm>
            <a:off x="7808102" y="5993839"/>
            <a:ext cx="640948" cy="256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DAAE35E-EDED-85F2-3743-363A68D0745C}"/>
              </a:ext>
            </a:extLst>
          </p:cNvPr>
          <p:cNvCxnSpPr>
            <a:stCxn id="59" idx="0"/>
            <a:endCxn id="62" idx="4"/>
          </p:cNvCxnSpPr>
          <p:nvPr/>
        </p:nvCxnSpPr>
        <p:spPr>
          <a:xfrm flipH="1" flipV="1">
            <a:off x="7146245" y="6194178"/>
            <a:ext cx="63304" cy="165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4AEE5CB8-FAB0-D0FA-597C-B503EE8BB013}"/>
              </a:ext>
            </a:extLst>
          </p:cNvPr>
          <p:cNvCxnSpPr>
            <a:stCxn id="62" idx="0"/>
            <a:endCxn id="50" idx="4"/>
          </p:cNvCxnSpPr>
          <p:nvPr/>
        </p:nvCxnSpPr>
        <p:spPr>
          <a:xfrm flipV="1">
            <a:off x="7146245" y="4669596"/>
            <a:ext cx="14744" cy="156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27107EA-156F-5E35-619A-9B5645AF0842}"/>
              </a:ext>
            </a:extLst>
          </p:cNvPr>
          <p:cNvCxnSpPr>
            <a:cxnSpLocks/>
            <a:stCxn id="11" idx="2"/>
            <a:endCxn id="62" idx="7"/>
          </p:cNvCxnSpPr>
          <p:nvPr/>
        </p:nvCxnSpPr>
        <p:spPr>
          <a:xfrm>
            <a:off x="5719344" y="4415985"/>
            <a:ext cx="765048" cy="6105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9E1CAC7B-53A3-8FDC-E33B-91C40DB97385}"/>
              </a:ext>
            </a:extLst>
          </p:cNvPr>
          <p:cNvCxnSpPr>
            <a:stCxn id="59" idx="6"/>
            <a:endCxn id="42" idx="1"/>
          </p:cNvCxnSpPr>
          <p:nvPr/>
        </p:nvCxnSpPr>
        <p:spPr>
          <a:xfrm flipH="1" flipV="1">
            <a:off x="6057787" y="6861141"/>
            <a:ext cx="377763" cy="2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AC9A985-B317-D4AA-F9DD-9CD852863695}"/>
              </a:ext>
            </a:extLst>
          </p:cNvPr>
          <p:cNvCxnSpPr>
            <a:stCxn id="82" idx="2"/>
            <a:endCxn id="62" idx="6"/>
          </p:cNvCxnSpPr>
          <p:nvPr/>
        </p:nvCxnSpPr>
        <p:spPr>
          <a:xfrm flipV="1">
            <a:off x="6072826" y="5510178"/>
            <a:ext cx="137418" cy="168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843FC1FE-0766-282C-FD46-0419257EFA81}"/>
              </a:ext>
            </a:extLst>
          </p:cNvPr>
          <p:cNvCxnSpPr>
            <a:cxnSpLocks/>
            <a:stCxn id="50" idx="3"/>
            <a:endCxn id="47" idx="6"/>
          </p:cNvCxnSpPr>
          <p:nvPr/>
        </p:nvCxnSpPr>
        <p:spPr>
          <a:xfrm>
            <a:off x="7708290" y="4511434"/>
            <a:ext cx="542308" cy="580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54E36E08-C569-8911-B397-E4AB9F78D76A}"/>
              </a:ext>
            </a:extLst>
          </p:cNvPr>
          <p:cNvSpPr txBox="1"/>
          <p:nvPr/>
        </p:nvSpPr>
        <p:spPr>
          <a:xfrm flipH="1">
            <a:off x="729016" y="1352931"/>
            <a:ext cx="4453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Pre-workshop  – Microbiological aspects</a:t>
            </a: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A01E1CE2-4EA2-B7E9-3E7B-BC650C60458A}"/>
              </a:ext>
            </a:extLst>
          </p:cNvPr>
          <p:cNvCxnSpPr>
            <a:cxnSpLocks/>
            <a:stCxn id="44" idx="4"/>
            <a:endCxn id="136" idx="0"/>
          </p:cNvCxnSpPr>
          <p:nvPr/>
        </p:nvCxnSpPr>
        <p:spPr>
          <a:xfrm flipH="1">
            <a:off x="10681740" y="5732932"/>
            <a:ext cx="341112" cy="214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6EDAD0F-DAA5-6BBD-C93A-A41CFC947505}"/>
              </a:ext>
            </a:extLst>
          </p:cNvPr>
          <p:cNvCxnSpPr>
            <a:cxnSpLocks/>
            <a:stCxn id="136" idx="6"/>
            <a:endCxn id="142" idx="2"/>
          </p:cNvCxnSpPr>
          <p:nvPr/>
        </p:nvCxnSpPr>
        <p:spPr>
          <a:xfrm flipH="1" flipV="1">
            <a:off x="9653160" y="6287908"/>
            <a:ext cx="218580" cy="236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F740B91C-091D-158F-D752-6175002E79A6}"/>
              </a:ext>
            </a:extLst>
          </p:cNvPr>
          <p:cNvCxnSpPr>
            <a:cxnSpLocks/>
            <a:stCxn id="47" idx="0"/>
            <a:endCxn id="65" idx="4"/>
          </p:cNvCxnSpPr>
          <p:nvPr/>
        </p:nvCxnSpPr>
        <p:spPr>
          <a:xfrm flipV="1">
            <a:off x="9078598" y="4394909"/>
            <a:ext cx="101534" cy="193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218C0232-9B7D-4A8F-51A3-91E59EC728D9}"/>
              </a:ext>
            </a:extLst>
          </p:cNvPr>
          <p:cNvGrpSpPr/>
          <p:nvPr/>
        </p:nvGrpSpPr>
        <p:grpSpPr bwMode="ltGray">
          <a:xfrm flipH="1">
            <a:off x="7718748" y="7063724"/>
            <a:ext cx="1548000" cy="1116000"/>
            <a:chOff x="2265187" y="2532247"/>
            <a:chExt cx="1994532" cy="1386544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03009BF9-7BD0-7ACA-3164-271E4CA9EFE1}"/>
                </a:ext>
              </a:extLst>
            </p:cNvPr>
            <p:cNvSpPr/>
            <p:nvPr/>
          </p:nvSpPr>
          <p:spPr bwMode="ltGray">
            <a:xfrm>
              <a:off x="2344656" y="2532247"/>
              <a:ext cx="1855379" cy="1386544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766173BF-15AA-A8A7-3ADF-D5528DA28E81}"/>
                </a:ext>
              </a:extLst>
            </p:cNvPr>
            <p:cNvSpPr txBox="1"/>
            <p:nvPr/>
          </p:nvSpPr>
          <p:spPr bwMode="ltGray">
            <a:xfrm>
              <a:off x="2265187" y="2604239"/>
              <a:ext cx="1994532" cy="12618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to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control conditions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to direct maximum flux to certain products</a:t>
              </a: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336D48BC-67CC-8827-44A2-67CA10F2B00E}"/>
              </a:ext>
            </a:extLst>
          </p:cNvPr>
          <p:cNvGrpSpPr/>
          <p:nvPr/>
        </p:nvGrpSpPr>
        <p:grpSpPr bwMode="ltGray">
          <a:xfrm flipH="1">
            <a:off x="9871740" y="5947920"/>
            <a:ext cx="1620000" cy="1152000"/>
            <a:chOff x="2225978" y="2430087"/>
            <a:chExt cx="2087302" cy="1431275"/>
          </a:xfrm>
        </p:grpSpPr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E23C33E7-1D80-382F-EB98-0BBC6FA65E74}"/>
                </a:ext>
              </a:extLst>
            </p:cNvPr>
            <p:cNvSpPr/>
            <p:nvPr/>
          </p:nvSpPr>
          <p:spPr bwMode="ltGray">
            <a:xfrm>
              <a:off x="2225978" y="2430087"/>
              <a:ext cx="2087302" cy="1431275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55DEBE81-63C4-7B90-05C0-AADE72FB5AFD}"/>
                </a:ext>
              </a:extLst>
            </p:cNvPr>
            <p:cNvSpPr txBox="1"/>
            <p:nvPr/>
          </p:nvSpPr>
          <p:spPr bwMode="ltGray">
            <a:xfrm>
              <a:off x="2271714" y="2516401"/>
              <a:ext cx="1994533" cy="12076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can microbubble-microbe interactions be tuned for symbiotic engineering?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48EEB97C-9E18-94A0-93E0-4C3D51CE420D}"/>
              </a:ext>
            </a:extLst>
          </p:cNvPr>
          <p:cNvGrpSpPr/>
          <p:nvPr/>
        </p:nvGrpSpPr>
        <p:grpSpPr bwMode="ltGray">
          <a:xfrm flipH="1">
            <a:off x="9363283" y="7194612"/>
            <a:ext cx="1728000" cy="1404002"/>
            <a:chOff x="2191379" y="2430087"/>
            <a:chExt cx="2226451" cy="1744364"/>
          </a:xfrm>
        </p:grpSpPr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31D92B92-6FBF-6085-5599-24B2F2D7E65B}"/>
                </a:ext>
              </a:extLst>
            </p:cNvPr>
            <p:cNvSpPr/>
            <p:nvPr/>
          </p:nvSpPr>
          <p:spPr bwMode="ltGray">
            <a:xfrm>
              <a:off x="2191379" y="2430087"/>
              <a:ext cx="2226451" cy="1744364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91A7CD85-37A7-E49B-06A8-8FDC47BB45F9}"/>
                </a:ext>
              </a:extLst>
            </p:cNvPr>
            <p:cNvSpPr txBox="1"/>
            <p:nvPr/>
          </p:nvSpPr>
          <p:spPr bwMode="ltGray">
            <a:xfrm>
              <a:off x="2278877" y="2590164"/>
              <a:ext cx="2040915" cy="15207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Can microbubble absorptive processes intensify metabolism?  Facilitate downstream processing or in situ separations?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20C91665-3D14-554E-BD69-52D32FA4DAF1}"/>
              </a:ext>
            </a:extLst>
          </p:cNvPr>
          <p:cNvGrpSpPr/>
          <p:nvPr/>
        </p:nvGrpSpPr>
        <p:grpSpPr bwMode="ltGray">
          <a:xfrm flipH="1">
            <a:off x="8251219" y="5783908"/>
            <a:ext cx="1439997" cy="1008000"/>
            <a:chOff x="2366785" y="2505825"/>
            <a:chExt cx="1855377" cy="1252365"/>
          </a:xfrm>
        </p:grpSpPr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2CA3D5A4-2437-2605-64FA-FC2B27BE599D}"/>
                </a:ext>
              </a:extLst>
            </p:cNvPr>
            <p:cNvSpPr/>
            <p:nvPr/>
          </p:nvSpPr>
          <p:spPr bwMode="ltGray">
            <a:xfrm>
              <a:off x="2415818" y="2505825"/>
              <a:ext cx="1762611" cy="1252365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8644A715-1881-9785-103D-0F231F396202}"/>
                </a:ext>
              </a:extLst>
            </p:cNvPr>
            <p:cNvSpPr txBox="1"/>
            <p:nvPr/>
          </p:nvSpPr>
          <p:spPr bwMode="ltGray">
            <a:xfrm>
              <a:off x="2366785" y="2636471"/>
              <a:ext cx="1855377" cy="103245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Impact of conditions on rates and product spectrum</a:t>
              </a:r>
            </a:p>
          </p:txBody>
        </p:sp>
      </p:grp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B1D7ED9A-8BF9-EA6E-FC91-8FCD63FA6C38}"/>
              </a:ext>
            </a:extLst>
          </p:cNvPr>
          <p:cNvCxnSpPr>
            <a:cxnSpLocks/>
            <a:stCxn id="139" idx="1"/>
            <a:endCxn id="136" idx="4"/>
          </p:cNvCxnSpPr>
          <p:nvPr/>
        </p:nvCxnSpPr>
        <p:spPr>
          <a:xfrm flipH="1" flipV="1">
            <a:off x="10681740" y="7099920"/>
            <a:ext cx="156483" cy="300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9F90C57C-BBB8-4DB9-FE41-04EA2764C8B7}"/>
              </a:ext>
            </a:extLst>
          </p:cNvPr>
          <p:cNvCxnSpPr>
            <a:stCxn id="142" idx="4"/>
            <a:endCxn id="133" idx="0"/>
          </p:cNvCxnSpPr>
          <p:nvPr/>
        </p:nvCxnSpPr>
        <p:spPr>
          <a:xfrm flipH="1">
            <a:off x="8485070" y="6791908"/>
            <a:ext cx="484090" cy="271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2BDF06F3-28AD-1196-961E-957703E5F5CD}"/>
              </a:ext>
            </a:extLst>
          </p:cNvPr>
          <p:cNvCxnSpPr>
            <a:cxnSpLocks/>
            <a:stCxn id="59" idx="4"/>
            <a:endCxn id="133" idx="6"/>
          </p:cNvCxnSpPr>
          <p:nvPr/>
        </p:nvCxnSpPr>
        <p:spPr>
          <a:xfrm>
            <a:off x="7209549" y="7367419"/>
            <a:ext cx="555521" cy="254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B85CCF8E-6832-87A3-E27B-EA0418A3794F}"/>
              </a:ext>
            </a:extLst>
          </p:cNvPr>
          <p:cNvSpPr/>
          <p:nvPr/>
        </p:nvSpPr>
        <p:spPr>
          <a:xfrm flipH="1">
            <a:off x="8156201" y="8296043"/>
            <a:ext cx="1224000" cy="61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6600F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i="1" dirty="0">
                <a:solidFill>
                  <a:srgbClr val="6600FF"/>
                </a:solidFill>
              </a:rPr>
              <a:t>Crossover with engineering envelope…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ECCAF566-8A5B-D515-9F4E-CCCBB7E24A0C}"/>
              </a:ext>
            </a:extLst>
          </p:cNvPr>
          <p:cNvCxnSpPr>
            <a:cxnSpLocks/>
            <a:stCxn id="139" idx="6"/>
            <a:endCxn id="133" idx="2"/>
          </p:cNvCxnSpPr>
          <p:nvPr/>
        </p:nvCxnSpPr>
        <p:spPr>
          <a:xfrm flipH="1" flipV="1">
            <a:off x="9205070" y="7621724"/>
            <a:ext cx="158213" cy="274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A5238163-2C60-A69D-1BDF-0AD403E5B992}"/>
              </a:ext>
            </a:extLst>
          </p:cNvPr>
          <p:cNvCxnSpPr>
            <a:cxnSpLocks/>
            <a:stCxn id="139" idx="7"/>
            <a:endCxn id="142" idx="3"/>
          </p:cNvCxnSpPr>
          <p:nvPr/>
        </p:nvCxnSpPr>
        <p:spPr>
          <a:xfrm flipH="1" flipV="1">
            <a:off x="9452821" y="6644290"/>
            <a:ext cx="163522" cy="755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AF5125-9C75-AE43-87F5-35F51A0CB1EA}"/>
              </a:ext>
            </a:extLst>
          </p:cNvPr>
          <p:cNvCxnSpPr>
            <a:cxnSpLocks/>
            <a:stCxn id="74" idx="4"/>
            <a:endCxn id="65" idx="1"/>
          </p:cNvCxnSpPr>
          <p:nvPr/>
        </p:nvCxnSpPr>
        <p:spPr>
          <a:xfrm flipH="1">
            <a:off x="9714705" y="3132474"/>
            <a:ext cx="106745" cy="402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049D628-8D6E-AD3A-CDE1-C63F079288CA}"/>
              </a:ext>
            </a:extLst>
          </p:cNvPr>
          <p:cNvCxnSpPr>
            <a:cxnSpLocks/>
            <a:stCxn id="74" idx="6"/>
            <a:endCxn id="56" idx="2"/>
          </p:cNvCxnSpPr>
          <p:nvPr/>
        </p:nvCxnSpPr>
        <p:spPr>
          <a:xfrm flipH="1">
            <a:off x="8672043" y="2682473"/>
            <a:ext cx="285406" cy="249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324618FA-CCF8-6722-62DA-BD6CE7AD1F22}"/>
              </a:ext>
            </a:extLst>
          </p:cNvPr>
          <p:cNvCxnSpPr>
            <a:cxnSpLocks/>
            <a:stCxn id="77" idx="0"/>
            <a:endCxn id="74" idx="3"/>
          </p:cNvCxnSpPr>
          <p:nvPr/>
        </p:nvCxnSpPr>
        <p:spPr>
          <a:xfrm flipH="1" flipV="1">
            <a:off x="10432391" y="3000672"/>
            <a:ext cx="609325" cy="170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C14E18A-E459-9AE1-1988-52474921EA63}"/>
              </a:ext>
            </a:extLst>
          </p:cNvPr>
          <p:cNvCxnSpPr>
            <a:cxnSpLocks/>
            <a:stCxn id="142" idx="0"/>
            <a:endCxn id="47" idx="4"/>
          </p:cNvCxnSpPr>
          <p:nvPr/>
        </p:nvCxnSpPr>
        <p:spPr>
          <a:xfrm flipV="1">
            <a:off x="8969160" y="5596292"/>
            <a:ext cx="109438" cy="187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E792D1D-3A2F-5BA6-E1E5-8140E432DB86}"/>
              </a:ext>
            </a:extLst>
          </p:cNvPr>
          <p:cNvCxnSpPr>
            <a:cxnSpLocks/>
            <a:stCxn id="41" idx="0"/>
            <a:endCxn id="82" idx="4"/>
          </p:cNvCxnSpPr>
          <p:nvPr/>
        </p:nvCxnSpPr>
        <p:spPr>
          <a:xfrm flipH="1" flipV="1">
            <a:off x="5082826" y="6254470"/>
            <a:ext cx="231282" cy="16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E07249C-D566-9C70-4494-5F2D6A677928}"/>
              </a:ext>
            </a:extLst>
          </p:cNvPr>
          <p:cNvGrpSpPr/>
          <p:nvPr/>
        </p:nvGrpSpPr>
        <p:grpSpPr bwMode="invGray">
          <a:xfrm flipH="1">
            <a:off x="3062294" y="1900128"/>
            <a:ext cx="1980000" cy="1332000"/>
            <a:chOff x="2200010" y="2310823"/>
            <a:chExt cx="3235606" cy="1870965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E2034219-7117-2946-C996-8670B69F8ED2}"/>
                </a:ext>
              </a:extLst>
            </p:cNvPr>
            <p:cNvSpPr/>
            <p:nvPr/>
          </p:nvSpPr>
          <p:spPr bwMode="invGray">
            <a:xfrm>
              <a:off x="2200010" y="2310823"/>
              <a:ext cx="3235606" cy="1870965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606FF226-7317-888D-C09D-98059453D153}"/>
                </a:ext>
              </a:extLst>
            </p:cNvPr>
            <p:cNvSpPr txBox="1"/>
            <p:nvPr/>
          </p:nvSpPr>
          <p:spPr bwMode="invGray">
            <a:xfrm>
              <a:off x="2356118" y="2395862"/>
              <a:ext cx="2941460" cy="16860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Trade-offs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between synthetic biology and wildtype organisms (Technological, economic, regulatory? Ecological?)</a:t>
              </a:r>
            </a:p>
          </p:txBody>
        </p:sp>
      </p:grp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D2D3D1E5-DB15-54CD-5F22-36AD78D4D846}"/>
              </a:ext>
            </a:extLst>
          </p:cNvPr>
          <p:cNvCxnSpPr>
            <a:cxnSpLocks/>
            <a:stCxn id="8" idx="6"/>
            <a:endCxn id="23" idx="2"/>
          </p:cNvCxnSpPr>
          <p:nvPr/>
        </p:nvCxnSpPr>
        <p:spPr>
          <a:xfrm flipH="1">
            <a:off x="2175723" y="3931867"/>
            <a:ext cx="211786" cy="22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11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4F70C130-70CE-B9B4-6158-B6E61CE5C42E}"/>
              </a:ext>
            </a:extLst>
          </p:cNvPr>
          <p:cNvSpPr/>
          <p:nvPr/>
        </p:nvSpPr>
        <p:spPr>
          <a:xfrm>
            <a:off x="215900" y="1079499"/>
            <a:ext cx="12192000" cy="7594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F5E929-073F-AD68-0F64-9E376778C85F}"/>
              </a:ext>
            </a:extLst>
          </p:cNvPr>
          <p:cNvSpPr txBox="1"/>
          <p:nvPr/>
        </p:nvSpPr>
        <p:spPr>
          <a:xfrm>
            <a:off x="543664" y="1127003"/>
            <a:ext cx="3448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Pre-workshop  – Engineering envelope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76F83FC-788E-5437-5511-BA4701264FDD}"/>
              </a:ext>
            </a:extLst>
          </p:cNvPr>
          <p:cNvGrpSpPr/>
          <p:nvPr/>
        </p:nvGrpSpPr>
        <p:grpSpPr>
          <a:xfrm>
            <a:off x="9697154" y="4402973"/>
            <a:ext cx="1728000" cy="1008000"/>
            <a:chOff x="2167636" y="2316480"/>
            <a:chExt cx="2894399" cy="1377601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2262E6E0-8C9E-D0E6-D751-12B6214CAF8C}"/>
                </a:ext>
              </a:extLst>
            </p:cNvPr>
            <p:cNvSpPr/>
            <p:nvPr/>
          </p:nvSpPr>
          <p:spPr>
            <a:xfrm>
              <a:off x="2167636" y="2316480"/>
              <a:ext cx="2894399" cy="13776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5C2BD3F-A0D6-B981-2C7B-BFE61CBD3C93}"/>
                </a:ext>
              </a:extLst>
            </p:cNvPr>
            <p:cNvSpPr txBox="1"/>
            <p:nvPr/>
          </p:nvSpPr>
          <p:spPr>
            <a:xfrm>
              <a:off x="2242319" y="2485221"/>
              <a:ext cx="2773799" cy="113160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Scale effects on gas transfer (and on microbial metabolism / performance)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274AD80-96CA-4A10-F625-3F8FD15F3C1F}"/>
              </a:ext>
            </a:extLst>
          </p:cNvPr>
          <p:cNvGrpSpPr/>
          <p:nvPr/>
        </p:nvGrpSpPr>
        <p:grpSpPr bwMode="ltGray">
          <a:xfrm>
            <a:off x="1316993" y="4961966"/>
            <a:ext cx="1574795" cy="972000"/>
            <a:chOff x="2296330" y="2358135"/>
            <a:chExt cx="2713499" cy="1328399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25461332-F9CF-A5C0-B291-01D6C299B1AE}"/>
                </a:ext>
              </a:extLst>
            </p:cNvPr>
            <p:cNvSpPr/>
            <p:nvPr/>
          </p:nvSpPr>
          <p:spPr bwMode="ltGray">
            <a:xfrm>
              <a:off x="2326654" y="2358135"/>
              <a:ext cx="2605297" cy="1328399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00B4FD92-320B-F00F-2CC6-219C7864E6EB}"/>
                </a:ext>
              </a:extLst>
            </p:cNvPr>
            <p:cNvSpPr txBox="1"/>
            <p:nvPr/>
          </p:nvSpPr>
          <p:spPr bwMode="ltGray">
            <a:xfrm>
              <a:off x="2296330" y="2495757"/>
              <a:ext cx="2713499" cy="11356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CH</a:t>
              </a:r>
              <a:r>
                <a:rPr lang="en-GB" sz="1200" baseline="-25000" dirty="0">
                  <a:solidFill>
                    <a:schemeClr val="bg1"/>
                  </a:solidFill>
                </a:rPr>
                <a:t>4</a:t>
              </a:r>
              <a:r>
                <a:rPr lang="en-GB" sz="1200" dirty="0">
                  <a:solidFill>
                    <a:schemeClr val="bg1"/>
                  </a:solidFill>
                </a:rPr>
                <a:t> abatement: Limited gas-liquid transfer, inhibition by metabolites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DD0FE57-882C-7086-5A81-54D8D4866699}"/>
              </a:ext>
            </a:extLst>
          </p:cNvPr>
          <p:cNvGrpSpPr/>
          <p:nvPr/>
        </p:nvGrpSpPr>
        <p:grpSpPr>
          <a:xfrm>
            <a:off x="7114906" y="3119289"/>
            <a:ext cx="1440000" cy="900000"/>
            <a:chOff x="2416027" y="2427560"/>
            <a:chExt cx="3117636" cy="1033200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55ED98A3-D2D3-93B0-BC35-A32C32B525D3}"/>
                </a:ext>
              </a:extLst>
            </p:cNvPr>
            <p:cNvSpPr/>
            <p:nvPr/>
          </p:nvSpPr>
          <p:spPr>
            <a:xfrm>
              <a:off x="2416027" y="2427560"/>
              <a:ext cx="3117636" cy="10332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2D2118F-EAE3-0962-B10F-8EA0A0E9924A}"/>
                </a:ext>
              </a:extLst>
            </p:cNvPr>
            <p:cNvSpPr txBox="1"/>
            <p:nvPr/>
          </p:nvSpPr>
          <p:spPr>
            <a:xfrm>
              <a:off x="2581000" y="2539138"/>
              <a:ext cx="2834100" cy="8833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Predictive models for </a:t>
              </a:r>
              <a:r>
                <a:rPr lang="en-GB" sz="1200" dirty="0" err="1">
                  <a:solidFill>
                    <a:srgbClr val="002060"/>
                  </a:solidFill>
                </a:rPr>
                <a:t>k</a:t>
              </a:r>
              <a:r>
                <a:rPr lang="en-GB" sz="1200" baseline="-25000" dirty="0" err="1">
                  <a:solidFill>
                    <a:srgbClr val="002060"/>
                  </a:solidFill>
                </a:rPr>
                <a:t>L</a:t>
              </a:r>
              <a:r>
                <a:rPr lang="en-GB" sz="1200" i="1" dirty="0" err="1">
                  <a:solidFill>
                    <a:srgbClr val="002060"/>
                  </a:solidFill>
                </a:rPr>
                <a:t>a</a:t>
              </a:r>
              <a:r>
                <a:rPr lang="en-GB" sz="1200" dirty="0">
                  <a:solidFill>
                    <a:srgbClr val="002060"/>
                  </a:solidFill>
                </a:rPr>
                <a:t> (especially </a:t>
              </a:r>
              <a:r>
                <a:rPr lang="en-GB" sz="1200" i="1" dirty="0">
                  <a:solidFill>
                    <a:srgbClr val="002060"/>
                  </a:solidFill>
                </a:rPr>
                <a:t>a</a:t>
              </a:r>
              <a:r>
                <a:rPr lang="en-GB" sz="1200" dirty="0">
                  <a:solidFill>
                    <a:srgbClr val="002060"/>
                  </a:solidFill>
                </a:rPr>
                <a:t>) in microbial broth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81F9CCD-3E07-DCEA-5006-42D2FE043FA0}"/>
              </a:ext>
            </a:extLst>
          </p:cNvPr>
          <p:cNvGrpSpPr/>
          <p:nvPr/>
        </p:nvGrpSpPr>
        <p:grpSpPr bwMode="ltGray">
          <a:xfrm>
            <a:off x="1694247" y="3619642"/>
            <a:ext cx="1549974" cy="1152003"/>
            <a:chOff x="2176424" y="2385905"/>
            <a:chExt cx="2670729" cy="1574400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0A3E44A9-155A-80DE-9870-67E4D633F1BC}"/>
                </a:ext>
              </a:extLst>
            </p:cNvPr>
            <p:cNvSpPr/>
            <p:nvPr/>
          </p:nvSpPr>
          <p:spPr bwMode="ltGray">
            <a:xfrm>
              <a:off x="2176424" y="2385905"/>
              <a:ext cx="2667328" cy="15744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E228800-79AA-74F2-8744-8A200FBC9AA5}"/>
                </a:ext>
              </a:extLst>
            </p:cNvPr>
            <p:cNvSpPr txBox="1"/>
            <p:nvPr/>
          </p:nvSpPr>
          <p:spPr bwMode="ltGray">
            <a:xfrm>
              <a:off x="2365918" y="2473544"/>
              <a:ext cx="2481235" cy="13880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Mass transfer between gases and microbial cultures growing in a liquid phase or film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AE88FF-2EBB-58E0-9B62-C413C900AA52}"/>
              </a:ext>
            </a:extLst>
          </p:cNvPr>
          <p:cNvGrpSpPr/>
          <p:nvPr/>
        </p:nvGrpSpPr>
        <p:grpSpPr bwMode="ltGray">
          <a:xfrm>
            <a:off x="336434" y="4076705"/>
            <a:ext cx="1404001" cy="1008000"/>
            <a:chOff x="2071055" y="2339485"/>
            <a:chExt cx="2419204" cy="1377600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22B25809-73EE-4D4C-23BD-2693CDA2C32F}"/>
                </a:ext>
              </a:extLst>
            </p:cNvPr>
            <p:cNvSpPr/>
            <p:nvPr/>
          </p:nvSpPr>
          <p:spPr bwMode="ltGray">
            <a:xfrm>
              <a:off x="2071055" y="2339485"/>
              <a:ext cx="2419204" cy="13776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77D3CB9-6AA8-C807-96A8-906F4111D003}"/>
                </a:ext>
              </a:extLst>
            </p:cNvPr>
            <p:cNvSpPr txBox="1"/>
            <p:nvPr/>
          </p:nvSpPr>
          <p:spPr bwMode="ltGray">
            <a:xfrm>
              <a:off x="2275758" y="2465904"/>
              <a:ext cx="2047017" cy="11356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 assisted CO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 bioconversion: Limited gas-liquid transfer</a:t>
              </a:r>
              <a:endParaRPr lang="en-GB" sz="12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41BEA96-78F5-0896-BBA4-DF387507BFB2}"/>
              </a:ext>
            </a:extLst>
          </p:cNvPr>
          <p:cNvGrpSpPr/>
          <p:nvPr/>
        </p:nvGrpSpPr>
        <p:grpSpPr bwMode="ltGray">
          <a:xfrm>
            <a:off x="4646437" y="4110439"/>
            <a:ext cx="1260000" cy="972000"/>
            <a:chOff x="2207357" y="2324178"/>
            <a:chExt cx="2171077" cy="1328400"/>
          </a:xfrm>
        </p:grpSpPr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DFE41E75-83CA-EBC4-1979-699D1DF03FD8}"/>
                </a:ext>
              </a:extLst>
            </p:cNvPr>
            <p:cNvSpPr/>
            <p:nvPr/>
          </p:nvSpPr>
          <p:spPr bwMode="ltGray">
            <a:xfrm>
              <a:off x="2207357" y="2324178"/>
              <a:ext cx="2171077" cy="13284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8771B17-F626-27AB-7C98-E535A36DFAEB}"/>
                </a:ext>
              </a:extLst>
            </p:cNvPr>
            <p:cNvSpPr txBox="1"/>
            <p:nvPr/>
          </p:nvSpPr>
          <p:spPr bwMode="ltGray">
            <a:xfrm>
              <a:off x="2286704" y="2423122"/>
              <a:ext cx="2047016" cy="11356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Better tools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for prediction &amp; analysis of mass transfer </a:t>
              </a:r>
              <a:endParaRPr lang="en-GB" sz="12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21B223-325F-6D8B-E954-6C01D0B98703}"/>
              </a:ext>
            </a:extLst>
          </p:cNvPr>
          <p:cNvGrpSpPr/>
          <p:nvPr/>
        </p:nvGrpSpPr>
        <p:grpSpPr bwMode="ltGray">
          <a:xfrm>
            <a:off x="1842023" y="2476027"/>
            <a:ext cx="1574796" cy="828000"/>
            <a:chOff x="2256503" y="2316480"/>
            <a:chExt cx="2713500" cy="1131599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575ADD2B-FE0C-90E7-0F25-1EBD16FF9778}"/>
                </a:ext>
              </a:extLst>
            </p:cNvPr>
            <p:cNvSpPr/>
            <p:nvPr/>
          </p:nvSpPr>
          <p:spPr bwMode="ltGray">
            <a:xfrm>
              <a:off x="2361667" y="2316480"/>
              <a:ext cx="2481236" cy="1131599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343A201F-9B2D-25F2-CD82-322AC5A5F11B}"/>
                </a:ext>
              </a:extLst>
            </p:cNvPr>
            <p:cNvSpPr txBox="1"/>
            <p:nvPr/>
          </p:nvSpPr>
          <p:spPr bwMode="ltGray">
            <a:xfrm>
              <a:off x="2256503" y="2495756"/>
              <a:ext cx="2713500" cy="883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 bioconversion: Limited gas-liquid transfer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A026B6-3924-34A1-5A67-546E99E87B9E}"/>
              </a:ext>
            </a:extLst>
          </p:cNvPr>
          <p:cNvGrpSpPr/>
          <p:nvPr/>
        </p:nvGrpSpPr>
        <p:grpSpPr bwMode="ltGray">
          <a:xfrm>
            <a:off x="7170046" y="5859306"/>
            <a:ext cx="1619999" cy="1368002"/>
            <a:chOff x="2188358" y="2415071"/>
            <a:chExt cx="2791391" cy="1869598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46B42992-7957-40B0-7446-D4FA3CBE1DCF}"/>
                </a:ext>
              </a:extLst>
            </p:cNvPr>
            <p:cNvSpPr/>
            <p:nvPr/>
          </p:nvSpPr>
          <p:spPr bwMode="ltGray">
            <a:xfrm>
              <a:off x="2188358" y="2415071"/>
              <a:ext cx="2791391" cy="1869598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2C274BFB-0ADD-3DFD-7950-D924BE72F97A}"/>
                </a:ext>
              </a:extLst>
            </p:cNvPr>
            <p:cNvSpPr txBox="1"/>
            <p:nvPr/>
          </p:nvSpPr>
          <p:spPr bwMode="ltGray">
            <a:xfrm>
              <a:off x="2241906" y="2486500"/>
              <a:ext cx="2713503" cy="16404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do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fermentation broth properties (viscosity, surface tension etc) affect gas transfer characteristics?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7F8E16B-AE1E-2FDB-944E-3C6748C4EB85}"/>
              </a:ext>
            </a:extLst>
          </p:cNvPr>
          <p:cNvGrpSpPr/>
          <p:nvPr/>
        </p:nvGrpSpPr>
        <p:grpSpPr bwMode="ltGray">
          <a:xfrm>
            <a:off x="4447530" y="6561576"/>
            <a:ext cx="1332000" cy="1224000"/>
            <a:chOff x="2134079" y="2314491"/>
            <a:chExt cx="2295142" cy="1672800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151337C6-F414-3C36-A8D2-3F29BE9CD128}"/>
                </a:ext>
              </a:extLst>
            </p:cNvPr>
            <p:cNvSpPr/>
            <p:nvPr/>
          </p:nvSpPr>
          <p:spPr bwMode="ltGray">
            <a:xfrm>
              <a:off x="2134079" y="2314491"/>
              <a:ext cx="2295142" cy="16728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CF3F296-B721-9756-DB0D-FE7156993FDF}"/>
                </a:ext>
              </a:extLst>
            </p:cNvPr>
            <p:cNvSpPr txBox="1"/>
            <p:nvPr/>
          </p:nvSpPr>
          <p:spPr bwMode="ltGray">
            <a:xfrm>
              <a:off x="2267442" y="2465904"/>
              <a:ext cx="2047019" cy="138807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What are the mechanisms for microbubble – microorganism interactions?</a:t>
              </a:r>
              <a:endParaRPr lang="en-GB" sz="1200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BF16DF-6EB4-0BA7-9ABF-39C48A743619}"/>
              </a:ext>
            </a:extLst>
          </p:cNvPr>
          <p:cNvGrpSpPr/>
          <p:nvPr/>
        </p:nvGrpSpPr>
        <p:grpSpPr bwMode="ltGray">
          <a:xfrm>
            <a:off x="6159562" y="1885713"/>
            <a:ext cx="1728000" cy="1044000"/>
            <a:chOff x="2104173" y="2356025"/>
            <a:chExt cx="2977483" cy="1426797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65C77CA8-26C8-DA8C-16E8-DEA6C34AC30B}"/>
                </a:ext>
              </a:extLst>
            </p:cNvPr>
            <p:cNvSpPr/>
            <p:nvPr/>
          </p:nvSpPr>
          <p:spPr bwMode="ltGray">
            <a:xfrm>
              <a:off x="2104173" y="2356025"/>
              <a:ext cx="2977483" cy="142679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5D202CF-0873-EA1C-B81E-9854E37F853B}"/>
                </a:ext>
              </a:extLst>
            </p:cNvPr>
            <p:cNvSpPr txBox="1"/>
            <p:nvPr/>
          </p:nvSpPr>
          <p:spPr bwMode="ltGray">
            <a:xfrm>
              <a:off x="2303768" y="2484192"/>
              <a:ext cx="2605296" cy="11356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Can reactor design for gas transfer move beyond empirically-based approaches?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6B8BAB-EFCE-DEC3-B158-8E5719106A15}"/>
              </a:ext>
            </a:extLst>
          </p:cNvPr>
          <p:cNvGrpSpPr/>
          <p:nvPr/>
        </p:nvGrpSpPr>
        <p:grpSpPr bwMode="ltGray">
          <a:xfrm>
            <a:off x="6091101" y="5236171"/>
            <a:ext cx="1296001" cy="972000"/>
            <a:chOff x="2212863" y="2427561"/>
            <a:chExt cx="2233111" cy="1328400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25082728-FD4E-7935-5D54-CCC1B6B5AF39}"/>
                </a:ext>
              </a:extLst>
            </p:cNvPr>
            <p:cNvSpPr/>
            <p:nvPr/>
          </p:nvSpPr>
          <p:spPr bwMode="ltGray">
            <a:xfrm>
              <a:off x="2212863" y="2427561"/>
              <a:ext cx="2233111" cy="13284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72C3420-2B79-80AE-35A3-6ED512B557BB}"/>
                </a:ext>
              </a:extLst>
            </p:cNvPr>
            <p:cNvSpPr txBox="1"/>
            <p:nvPr/>
          </p:nvSpPr>
          <p:spPr bwMode="ltGray">
            <a:xfrm>
              <a:off x="2288890" y="2474930"/>
              <a:ext cx="2109048" cy="11356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On-line measurement of dissolved gas concentrations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F8F567-E344-6B07-A510-F0EC209F1BCE}"/>
              </a:ext>
            </a:extLst>
          </p:cNvPr>
          <p:cNvGrpSpPr/>
          <p:nvPr/>
        </p:nvGrpSpPr>
        <p:grpSpPr bwMode="ltGray">
          <a:xfrm>
            <a:off x="6121678" y="4018141"/>
            <a:ext cx="1763999" cy="1043999"/>
            <a:chOff x="2251689" y="2301207"/>
            <a:chExt cx="3039514" cy="1426799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DE45BE4-A373-4B10-E204-BA1AB5CFF98C}"/>
                </a:ext>
              </a:extLst>
            </p:cNvPr>
            <p:cNvSpPr/>
            <p:nvPr/>
          </p:nvSpPr>
          <p:spPr bwMode="ltGray">
            <a:xfrm>
              <a:off x="2275887" y="2301207"/>
              <a:ext cx="2977483" cy="1426799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F8A307A-BBB4-1325-F700-6FD9126A5F8C}"/>
                </a:ext>
              </a:extLst>
            </p:cNvPr>
            <p:cNvSpPr txBox="1"/>
            <p:nvPr/>
          </p:nvSpPr>
          <p:spPr bwMode="ltGray">
            <a:xfrm>
              <a:off x="2251689" y="2326280"/>
              <a:ext cx="3039514" cy="1328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Measuring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concentration gradients in biofilms, and how to mitigate or exploit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them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DB2EEA8-377E-F5EA-106C-BAB89910AD32}"/>
              </a:ext>
            </a:extLst>
          </p:cNvPr>
          <p:cNvGrpSpPr/>
          <p:nvPr/>
        </p:nvGrpSpPr>
        <p:grpSpPr>
          <a:xfrm>
            <a:off x="8522763" y="3594638"/>
            <a:ext cx="1584000" cy="935997"/>
            <a:chOff x="2652164" y="2415062"/>
            <a:chExt cx="2653202" cy="1279199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06F6F1D-2DDA-FBE1-E415-8902A182C42A}"/>
                </a:ext>
              </a:extLst>
            </p:cNvPr>
            <p:cNvSpPr/>
            <p:nvPr/>
          </p:nvSpPr>
          <p:spPr>
            <a:xfrm>
              <a:off x="2705402" y="2415062"/>
              <a:ext cx="2532600" cy="127919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7503010-14DF-E822-2F88-9075F516A86D}"/>
                </a:ext>
              </a:extLst>
            </p:cNvPr>
            <p:cNvSpPr txBox="1"/>
            <p:nvPr/>
          </p:nvSpPr>
          <p:spPr>
            <a:xfrm>
              <a:off x="2652164" y="2457688"/>
              <a:ext cx="2653202" cy="113569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Can CFD work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across scales relevant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to microbial environments?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6250044-96D2-7097-08BB-BBC9BC6D1166}"/>
              </a:ext>
            </a:extLst>
          </p:cNvPr>
          <p:cNvGrpSpPr/>
          <p:nvPr/>
        </p:nvGrpSpPr>
        <p:grpSpPr>
          <a:xfrm>
            <a:off x="7798833" y="1355117"/>
            <a:ext cx="1764000" cy="900003"/>
            <a:chOff x="2493298" y="2416219"/>
            <a:chExt cx="3394756" cy="12300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12B1E222-38FC-1E3D-6F3D-24C8E43ACEDB}"/>
                </a:ext>
              </a:extLst>
            </p:cNvPr>
            <p:cNvSpPr/>
            <p:nvPr/>
          </p:nvSpPr>
          <p:spPr>
            <a:xfrm>
              <a:off x="2493298" y="2416219"/>
              <a:ext cx="3394756" cy="123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242C303-E146-204D-9FAF-6EAA4B43BED6}"/>
                </a:ext>
              </a:extLst>
            </p:cNvPr>
            <p:cNvSpPr txBox="1"/>
            <p:nvPr/>
          </p:nvSpPr>
          <p:spPr>
            <a:xfrm>
              <a:off x="2545803" y="2480721"/>
              <a:ext cx="3256195" cy="11356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Can we use neural networks to improve gas mixing of microbial systems?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A7B7126-8312-40F9-D6F2-82AC30A5C80F}"/>
              </a:ext>
            </a:extLst>
          </p:cNvPr>
          <p:cNvGrpSpPr/>
          <p:nvPr/>
        </p:nvGrpSpPr>
        <p:grpSpPr>
          <a:xfrm>
            <a:off x="9045223" y="6966211"/>
            <a:ext cx="1584000" cy="936000"/>
            <a:chOff x="2116582" y="2263253"/>
            <a:chExt cx="2653199" cy="1279198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F4B5348-5C47-5804-8590-BF3281240CA5}"/>
                </a:ext>
              </a:extLst>
            </p:cNvPr>
            <p:cNvSpPr/>
            <p:nvPr/>
          </p:nvSpPr>
          <p:spPr>
            <a:xfrm>
              <a:off x="2116582" y="2263253"/>
              <a:ext cx="2653199" cy="127919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9C754F0-217C-7E4E-255B-17A06F2DF682}"/>
                </a:ext>
              </a:extLst>
            </p:cNvPr>
            <p:cNvSpPr txBox="1"/>
            <p:nvPr/>
          </p:nvSpPr>
          <p:spPr>
            <a:xfrm>
              <a:off x="2170695" y="2343020"/>
              <a:ext cx="2592901" cy="11356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Scale-up is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limiting advancement particularly in 1-10 litre range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C47A1E-52F8-B6C8-40CA-3F49F7209B41}"/>
              </a:ext>
            </a:extLst>
          </p:cNvPr>
          <p:cNvGrpSpPr/>
          <p:nvPr/>
        </p:nvGrpSpPr>
        <p:grpSpPr>
          <a:xfrm>
            <a:off x="11035418" y="6117610"/>
            <a:ext cx="1080000" cy="756000"/>
            <a:chOff x="2610104" y="2274825"/>
            <a:chExt cx="1808999" cy="1033201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74C2CB1B-F976-E4A4-5939-4F4F36042BA2}"/>
                </a:ext>
              </a:extLst>
            </p:cNvPr>
            <p:cNvSpPr/>
            <p:nvPr/>
          </p:nvSpPr>
          <p:spPr>
            <a:xfrm>
              <a:off x="2610104" y="2274825"/>
              <a:ext cx="1808999" cy="10332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E9E555DF-0BC0-C7B0-3966-D688D43BDE09}"/>
                </a:ext>
              </a:extLst>
            </p:cNvPr>
            <p:cNvSpPr txBox="1"/>
            <p:nvPr/>
          </p:nvSpPr>
          <p:spPr>
            <a:xfrm>
              <a:off x="2671087" y="2399637"/>
              <a:ext cx="1688401" cy="6309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Scale-up inc. mixing and safety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3062040-4876-F80B-4FD8-25AAC49BB011}"/>
              </a:ext>
            </a:extLst>
          </p:cNvPr>
          <p:cNvGrpSpPr/>
          <p:nvPr/>
        </p:nvGrpSpPr>
        <p:grpSpPr>
          <a:xfrm>
            <a:off x="10933434" y="5285866"/>
            <a:ext cx="1368000" cy="720000"/>
            <a:chOff x="2950464" y="2274825"/>
            <a:chExt cx="2291399" cy="984000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FD411606-E377-3CBB-BF77-CF65B00BD85A}"/>
                </a:ext>
              </a:extLst>
            </p:cNvPr>
            <p:cNvSpPr/>
            <p:nvPr/>
          </p:nvSpPr>
          <p:spPr>
            <a:xfrm>
              <a:off x="2950464" y="2274825"/>
              <a:ext cx="2291399" cy="984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FBFD4A2-0AEF-B693-F323-F73E9D82B061}"/>
                </a:ext>
              </a:extLst>
            </p:cNvPr>
            <p:cNvSpPr txBox="1"/>
            <p:nvPr/>
          </p:nvSpPr>
          <p:spPr>
            <a:xfrm>
              <a:off x="3128471" y="2310771"/>
              <a:ext cx="1929599" cy="6309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Scale-up investment and infrastructure 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45F1E94-3B7D-E8AB-8E83-3B2876922B3B}"/>
              </a:ext>
            </a:extLst>
          </p:cNvPr>
          <p:cNvGrpSpPr/>
          <p:nvPr/>
        </p:nvGrpSpPr>
        <p:grpSpPr>
          <a:xfrm>
            <a:off x="10779690" y="6965015"/>
            <a:ext cx="1333161" cy="1044000"/>
            <a:chOff x="2393354" y="2052661"/>
            <a:chExt cx="2353749" cy="142680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D60EF6C-C49E-395D-5E43-4C5595017D4B}"/>
                </a:ext>
              </a:extLst>
            </p:cNvPr>
            <p:cNvSpPr/>
            <p:nvPr/>
          </p:nvSpPr>
          <p:spPr>
            <a:xfrm>
              <a:off x="2393354" y="2052661"/>
              <a:ext cx="2351699" cy="142680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65BAF32-77E6-B901-0F6B-44AB22A687B5}"/>
                </a:ext>
              </a:extLst>
            </p:cNvPr>
            <p:cNvSpPr txBox="1"/>
            <p:nvPr/>
          </p:nvSpPr>
          <p:spPr>
            <a:xfrm>
              <a:off x="2395404" y="2140517"/>
              <a:ext cx="2351699" cy="11356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Working at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small pilot scale with flammable/ explosive gases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B16255C-92C9-3F76-6398-88623736A92F}"/>
              </a:ext>
            </a:extLst>
          </p:cNvPr>
          <p:cNvGrpSpPr/>
          <p:nvPr/>
        </p:nvGrpSpPr>
        <p:grpSpPr>
          <a:xfrm>
            <a:off x="7339467" y="7326636"/>
            <a:ext cx="1666767" cy="1232391"/>
            <a:chOff x="2136671" y="2024892"/>
            <a:chExt cx="2942735" cy="1684266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8D83E70-BCA2-E283-8DA0-A9AD04BF04C5}"/>
                </a:ext>
              </a:extLst>
            </p:cNvPr>
            <p:cNvSpPr/>
            <p:nvPr/>
          </p:nvSpPr>
          <p:spPr>
            <a:xfrm>
              <a:off x="2155676" y="2024892"/>
              <a:ext cx="2923730" cy="167280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D757566-CA7E-DEA4-E21B-0DC5FE6A2D2E}"/>
                </a:ext>
              </a:extLst>
            </p:cNvPr>
            <p:cNvSpPr txBox="1"/>
            <p:nvPr/>
          </p:nvSpPr>
          <p:spPr>
            <a:xfrm>
              <a:off x="2136671" y="2068709"/>
              <a:ext cx="2860166" cy="164044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Scale-down: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Design of lab-scale setups to study impact of heterogeneous conditions on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cells </a:t>
              </a:r>
            </a:p>
          </p:txBody>
        </p:sp>
      </p:grp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65A4024-BF1E-BF85-7B85-404915104E2B}"/>
              </a:ext>
            </a:extLst>
          </p:cNvPr>
          <p:cNvSpPr/>
          <p:nvPr/>
        </p:nvSpPr>
        <p:spPr>
          <a:xfrm>
            <a:off x="9710725" y="1165710"/>
            <a:ext cx="1512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Hydrodynamics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B7ED142-AA0C-5788-C6E8-7F7A53BF0DA1}"/>
              </a:ext>
            </a:extLst>
          </p:cNvPr>
          <p:cNvSpPr/>
          <p:nvPr/>
        </p:nvSpPr>
        <p:spPr bwMode="ltGray">
          <a:xfrm>
            <a:off x="455235" y="6272109"/>
            <a:ext cx="1368000" cy="540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Mixing &amp; mass transfer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219E759-1D4F-DBCE-EE8A-791F11D72B65}"/>
              </a:ext>
            </a:extLst>
          </p:cNvPr>
          <p:cNvGrpSpPr/>
          <p:nvPr/>
        </p:nvGrpSpPr>
        <p:grpSpPr bwMode="ltGray">
          <a:xfrm>
            <a:off x="310350" y="2883469"/>
            <a:ext cx="1692000" cy="1080001"/>
            <a:chOff x="2229144" y="2372020"/>
            <a:chExt cx="2915455" cy="147600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9FB6089-A2D2-9A2D-4E7F-20296C07FDC7}"/>
                </a:ext>
              </a:extLst>
            </p:cNvPr>
            <p:cNvSpPr/>
            <p:nvPr/>
          </p:nvSpPr>
          <p:spPr bwMode="ltGray">
            <a:xfrm>
              <a:off x="2274135" y="2372020"/>
              <a:ext cx="2853421" cy="1476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6F4CF02-59FA-89AB-C08C-6C981C1B424A}"/>
                </a:ext>
              </a:extLst>
            </p:cNvPr>
            <p:cNvSpPr txBox="1"/>
            <p:nvPr/>
          </p:nvSpPr>
          <p:spPr bwMode="ltGray">
            <a:xfrm>
              <a:off x="2229144" y="2558245"/>
              <a:ext cx="2915455" cy="113569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 err="1">
                  <a:solidFill>
                    <a:schemeClr val="bg1"/>
                  </a:solidFill>
                </a:rPr>
                <a:t>Physico</a:t>
              </a:r>
              <a:r>
                <a:rPr lang="en-GB" sz="1200" dirty="0">
                  <a:solidFill>
                    <a:schemeClr val="bg1"/>
                  </a:solidFill>
                </a:rPr>
                <a:t>-chemical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barriers - poor solubility and gas-liquid mass transfer of H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AA9A3A7-BFC3-28E3-9AC7-C2D756EE6B9C}"/>
              </a:ext>
            </a:extLst>
          </p:cNvPr>
          <p:cNvGrpSpPr/>
          <p:nvPr/>
        </p:nvGrpSpPr>
        <p:grpSpPr bwMode="ltGray">
          <a:xfrm>
            <a:off x="2093079" y="5839444"/>
            <a:ext cx="2412000" cy="1512000"/>
            <a:chOff x="2221175" y="2352844"/>
            <a:chExt cx="4156071" cy="2066398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F75A3E5-8617-AA36-3159-0A17B2F31EFD}"/>
                </a:ext>
              </a:extLst>
            </p:cNvPr>
            <p:cNvSpPr/>
            <p:nvPr/>
          </p:nvSpPr>
          <p:spPr bwMode="ltGray">
            <a:xfrm>
              <a:off x="2221175" y="2352844"/>
              <a:ext cx="4156071" cy="2066398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EF82ED-404E-AC62-1786-C6C9CECEA7F6}"/>
                </a:ext>
              </a:extLst>
            </p:cNvPr>
            <p:cNvSpPr txBox="1"/>
            <p:nvPr/>
          </p:nvSpPr>
          <p:spPr bwMode="ltGray">
            <a:xfrm>
              <a:off x="2249501" y="2489239"/>
              <a:ext cx="4094040" cy="18928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much should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we care that we only measure bulk/macroscopic characteristics, but microorganisms predominantly influenced by highly localised environmental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conditions?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05D42A8-D2B3-D38E-31AA-4B07D8CA81A0}"/>
              </a:ext>
            </a:extLst>
          </p:cNvPr>
          <p:cNvGrpSpPr/>
          <p:nvPr/>
        </p:nvGrpSpPr>
        <p:grpSpPr bwMode="ltGray">
          <a:xfrm>
            <a:off x="2937120" y="4510991"/>
            <a:ext cx="1584000" cy="1188000"/>
            <a:chOff x="2728864" y="2339392"/>
            <a:chExt cx="2729358" cy="1623599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D99D46C-1002-A88A-993A-67675A49053E}"/>
                </a:ext>
              </a:extLst>
            </p:cNvPr>
            <p:cNvSpPr/>
            <p:nvPr/>
          </p:nvSpPr>
          <p:spPr bwMode="ltGray">
            <a:xfrm>
              <a:off x="2728864" y="2339392"/>
              <a:ext cx="2729358" cy="1623599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E0D04ED-61D6-B47E-A9BD-B0C64CCE85EB}"/>
                </a:ext>
              </a:extLst>
            </p:cNvPr>
            <p:cNvSpPr txBox="1"/>
            <p:nvPr/>
          </p:nvSpPr>
          <p:spPr bwMode="ltGray">
            <a:xfrm>
              <a:off x="2851663" y="2467123"/>
              <a:ext cx="2481236" cy="8833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do we know when mass transfer is limiting? (often difficult to measure intermediates)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24F0022-A663-13F7-4B26-CB94ECD35901}"/>
              </a:ext>
            </a:extLst>
          </p:cNvPr>
          <p:cNvGrpSpPr/>
          <p:nvPr/>
        </p:nvGrpSpPr>
        <p:grpSpPr bwMode="ltGray">
          <a:xfrm>
            <a:off x="3193298" y="2795061"/>
            <a:ext cx="1908000" cy="1440000"/>
            <a:chOff x="2735423" y="2341131"/>
            <a:chExt cx="3287638" cy="1967998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4931EDF-E19C-D0DD-474A-1058F4D26617}"/>
                </a:ext>
              </a:extLst>
            </p:cNvPr>
            <p:cNvSpPr/>
            <p:nvPr/>
          </p:nvSpPr>
          <p:spPr bwMode="ltGray">
            <a:xfrm>
              <a:off x="2735423" y="2341131"/>
              <a:ext cx="3287638" cy="1967998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CBD4020-2515-D24E-661F-2955955A0F52}"/>
                </a:ext>
              </a:extLst>
            </p:cNvPr>
            <p:cNvSpPr txBox="1"/>
            <p:nvPr/>
          </p:nvSpPr>
          <p:spPr bwMode="ltGray">
            <a:xfrm>
              <a:off x="2871354" y="2517459"/>
              <a:ext cx="3039514" cy="16404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do we predict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(or even know) when enough (mass transfer) is enough? How much does it depend on application, organisms etc?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D6DAE22-6ACB-721E-7AD0-C7FEB63E789A}"/>
              </a:ext>
            </a:extLst>
          </p:cNvPr>
          <p:cNvGrpSpPr/>
          <p:nvPr/>
        </p:nvGrpSpPr>
        <p:grpSpPr bwMode="ltGray">
          <a:xfrm>
            <a:off x="5249968" y="2899461"/>
            <a:ext cx="1769792" cy="1152001"/>
            <a:chOff x="2862346" y="2419237"/>
            <a:chExt cx="3049492" cy="1574397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DB57F4C-C080-514A-BFFF-4A04F6461C0B}"/>
                </a:ext>
              </a:extLst>
            </p:cNvPr>
            <p:cNvSpPr/>
            <p:nvPr/>
          </p:nvSpPr>
          <p:spPr bwMode="ltGray">
            <a:xfrm>
              <a:off x="2862346" y="2419237"/>
              <a:ext cx="3039515" cy="1574397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DAB81B2-B337-CA68-9A3E-D80D5EA1DF4F}"/>
                </a:ext>
              </a:extLst>
            </p:cNvPr>
            <p:cNvSpPr txBox="1"/>
            <p:nvPr/>
          </p:nvSpPr>
          <p:spPr bwMode="ltGray">
            <a:xfrm>
              <a:off x="2872328" y="2508010"/>
              <a:ext cx="3039510" cy="1388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What are critical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design criteria for mass transfer/mixing systems? (given multiple process requirements)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EC0611F-854E-9A80-0576-DF774BFDCB87}"/>
              </a:ext>
            </a:extLst>
          </p:cNvPr>
          <p:cNvGrpSpPr/>
          <p:nvPr/>
        </p:nvGrpSpPr>
        <p:grpSpPr bwMode="ltGray">
          <a:xfrm>
            <a:off x="5887905" y="6572258"/>
            <a:ext cx="1377833" cy="1080000"/>
            <a:chOff x="2212863" y="2363785"/>
            <a:chExt cx="2374115" cy="147599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3F0E141-7C05-F0E0-5CD7-D68049CDB160}"/>
                </a:ext>
              </a:extLst>
            </p:cNvPr>
            <p:cNvSpPr/>
            <p:nvPr/>
          </p:nvSpPr>
          <p:spPr bwMode="ltGray">
            <a:xfrm>
              <a:off x="2212863" y="2363785"/>
              <a:ext cx="2357174" cy="147599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61A0CE0-1CD9-41DA-8879-A677D54D2736}"/>
                </a:ext>
              </a:extLst>
            </p:cNvPr>
            <p:cNvSpPr txBox="1"/>
            <p:nvPr/>
          </p:nvSpPr>
          <p:spPr bwMode="ltGray">
            <a:xfrm>
              <a:off x="2229806" y="2384102"/>
              <a:ext cx="2357172" cy="1328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to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control conditions to direct maximum flux to certain products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34F87A2-B465-B461-C465-9B3236AC29B7}"/>
              </a:ext>
            </a:extLst>
          </p:cNvPr>
          <p:cNvGrpSpPr/>
          <p:nvPr/>
        </p:nvGrpSpPr>
        <p:grpSpPr bwMode="ltGray">
          <a:xfrm>
            <a:off x="4335816" y="5228183"/>
            <a:ext cx="1656000" cy="1224000"/>
            <a:chOff x="2177846" y="2501041"/>
            <a:chExt cx="2853422" cy="167279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E846DFF-536A-1445-44AB-3BAD44E362AC}"/>
                </a:ext>
              </a:extLst>
            </p:cNvPr>
            <p:cNvSpPr/>
            <p:nvPr/>
          </p:nvSpPr>
          <p:spPr bwMode="ltGray">
            <a:xfrm>
              <a:off x="2177846" y="2501041"/>
              <a:ext cx="2853422" cy="167279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8A01D2A-D30E-AA93-CE5A-C1F0F2404DA2}"/>
                </a:ext>
              </a:extLst>
            </p:cNvPr>
            <p:cNvSpPr txBox="1"/>
            <p:nvPr/>
          </p:nvSpPr>
          <p:spPr bwMode="ltGray">
            <a:xfrm>
              <a:off x="2242443" y="2615528"/>
              <a:ext cx="2729360" cy="13880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 How do (local) concentrations of dissolved gases affect product spectrum, production rates</a:t>
              </a:r>
            </a:p>
          </p:txBody>
        </p:sp>
      </p:grp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CB39A4F5-BAE7-6566-5F6C-DDC745D15B90}"/>
              </a:ext>
            </a:extLst>
          </p:cNvPr>
          <p:cNvCxnSpPr>
            <a:stCxn id="89" idx="4"/>
            <a:endCxn id="95" idx="0"/>
          </p:cNvCxnSpPr>
          <p:nvPr/>
        </p:nvCxnSpPr>
        <p:spPr>
          <a:xfrm flipH="1">
            <a:off x="2468247" y="3304027"/>
            <a:ext cx="154809" cy="315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06FB522B-8EBE-7AF7-9C79-C4F7A04F6CC5}"/>
              </a:ext>
            </a:extLst>
          </p:cNvPr>
          <p:cNvCxnSpPr>
            <a:cxnSpLocks/>
            <a:stCxn id="95" idx="1"/>
            <a:endCxn id="55" idx="5"/>
          </p:cNvCxnSpPr>
          <p:nvPr/>
        </p:nvCxnSpPr>
        <p:spPr>
          <a:xfrm flipH="1">
            <a:off x="1749944" y="3788349"/>
            <a:ext cx="171002" cy="16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C7EE20CF-0ED5-3868-2485-CB53A93443E1}"/>
              </a:ext>
            </a:extLst>
          </p:cNvPr>
          <p:cNvCxnSpPr>
            <a:cxnSpLocks/>
            <a:stCxn id="93" idx="6"/>
            <a:endCxn id="95" idx="3"/>
          </p:cNvCxnSpPr>
          <p:nvPr/>
        </p:nvCxnSpPr>
        <p:spPr>
          <a:xfrm>
            <a:off x="1740435" y="4580705"/>
            <a:ext cx="180511" cy="22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38D7ADC3-EDD9-0CF0-1412-89314D092CD4}"/>
              </a:ext>
            </a:extLst>
          </p:cNvPr>
          <p:cNvCxnSpPr>
            <a:cxnSpLocks/>
            <a:stCxn id="95" idx="4"/>
            <a:endCxn id="99" idx="0"/>
          </p:cNvCxnSpPr>
          <p:nvPr/>
        </p:nvCxnSpPr>
        <p:spPr>
          <a:xfrm flipH="1">
            <a:off x="2090592" y="4771645"/>
            <a:ext cx="377655" cy="190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BDEE2CA-F60F-3CFF-6775-FCFBCAD9E809}"/>
              </a:ext>
            </a:extLst>
          </p:cNvPr>
          <p:cNvCxnSpPr>
            <a:cxnSpLocks/>
            <a:stCxn id="95" idx="5"/>
            <a:endCxn id="51" idx="1"/>
          </p:cNvCxnSpPr>
          <p:nvPr/>
        </p:nvCxnSpPr>
        <p:spPr>
          <a:xfrm>
            <a:off x="3015548" y="4602938"/>
            <a:ext cx="153543" cy="82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E59AAA2B-410A-D9AD-A004-FFB50A47D1FA}"/>
              </a:ext>
            </a:extLst>
          </p:cNvPr>
          <p:cNvCxnSpPr>
            <a:stCxn id="95" idx="7"/>
            <a:endCxn id="49" idx="2"/>
          </p:cNvCxnSpPr>
          <p:nvPr/>
        </p:nvCxnSpPr>
        <p:spPr>
          <a:xfrm flipV="1">
            <a:off x="3015548" y="3515061"/>
            <a:ext cx="177750" cy="273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63BCDA19-B000-961C-B3F2-F7FB7E998271}"/>
              </a:ext>
            </a:extLst>
          </p:cNvPr>
          <p:cNvCxnSpPr>
            <a:stCxn id="49" idx="4"/>
            <a:endCxn id="51" idx="0"/>
          </p:cNvCxnSpPr>
          <p:nvPr/>
        </p:nvCxnSpPr>
        <p:spPr>
          <a:xfrm flipH="1">
            <a:off x="3729120" y="4235061"/>
            <a:ext cx="418178" cy="275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C06D8BD-95E8-3AE4-BBA0-98167F9E9E8E}"/>
              </a:ext>
            </a:extLst>
          </p:cNvPr>
          <p:cNvCxnSpPr>
            <a:stCxn id="51" idx="6"/>
            <a:endCxn id="91" idx="3"/>
          </p:cNvCxnSpPr>
          <p:nvPr/>
        </p:nvCxnSpPr>
        <p:spPr>
          <a:xfrm flipV="1">
            <a:off x="4521120" y="4940093"/>
            <a:ext cx="309840" cy="164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C329AABA-BAFF-0BCE-C171-AD731109F3A8}"/>
              </a:ext>
            </a:extLst>
          </p:cNvPr>
          <p:cNvCxnSpPr>
            <a:cxnSpLocks/>
            <a:stCxn id="91" idx="0"/>
            <a:endCxn id="49" idx="5"/>
          </p:cNvCxnSpPr>
          <p:nvPr/>
        </p:nvCxnSpPr>
        <p:spPr>
          <a:xfrm flipH="1" flipV="1">
            <a:off x="4821878" y="4024178"/>
            <a:ext cx="454559" cy="862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550DADA5-0907-D160-82C0-215D1AE91C2A}"/>
              </a:ext>
            </a:extLst>
          </p:cNvPr>
          <p:cNvCxnSpPr>
            <a:cxnSpLocks/>
            <a:stCxn id="49" idx="6"/>
            <a:endCxn id="47" idx="2"/>
          </p:cNvCxnSpPr>
          <p:nvPr/>
        </p:nvCxnSpPr>
        <p:spPr>
          <a:xfrm flipV="1">
            <a:off x="5101298" y="3475462"/>
            <a:ext cx="148670" cy="39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2A8DFB23-19F5-5422-81D0-CD9FEBC8D55E}"/>
              </a:ext>
            </a:extLst>
          </p:cNvPr>
          <p:cNvCxnSpPr>
            <a:cxnSpLocks/>
            <a:stCxn id="53" idx="0"/>
            <a:endCxn id="51" idx="3"/>
          </p:cNvCxnSpPr>
          <p:nvPr/>
        </p:nvCxnSpPr>
        <p:spPr>
          <a:xfrm flipH="1" flipV="1">
            <a:off x="3169091" y="5525012"/>
            <a:ext cx="129988" cy="314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09DC2FF9-36AF-D5C3-F19A-840EEAABC023}"/>
              </a:ext>
            </a:extLst>
          </p:cNvPr>
          <p:cNvCxnSpPr>
            <a:cxnSpLocks/>
            <a:stCxn id="85" idx="2"/>
            <a:endCxn id="53" idx="5"/>
          </p:cNvCxnSpPr>
          <p:nvPr/>
        </p:nvCxnSpPr>
        <p:spPr>
          <a:xfrm flipH="1" flipV="1">
            <a:off x="4151850" y="7130017"/>
            <a:ext cx="295680" cy="43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C333315-9165-E0DA-E48E-7BCEDF4A39A3}"/>
              </a:ext>
            </a:extLst>
          </p:cNvPr>
          <p:cNvCxnSpPr>
            <a:cxnSpLocks/>
            <a:stCxn id="85" idx="0"/>
            <a:endCxn id="43" idx="4"/>
          </p:cNvCxnSpPr>
          <p:nvPr/>
        </p:nvCxnSpPr>
        <p:spPr>
          <a:xfrm flipV="1">
            <a:off x="5113530" y="6452183"/>
            <a:ext cx="50286" cy="109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65F01F40-C0E9-9B31-BBC3-25F647D7C586}"/>
              </a:ext>
            </a:extLst>
          </p:cNvPr>
          <p:cNvCxnSpPr>
            <a:stCxn id="43" idx="6"/>
            <a:endCxn id="81" idx="2"/>
          </p:cNvCxnSpPr>
          <p:nvPr/>
        </p:nvCxnSpPr>
        <p:spPr>
          <a:xfrm flipV="1">
            <a:off x="5991816" y="5722171"/>
            <a:ext cx="99285" cy="11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8085FAEB-BE35-39CA-1B00-3ED0BA875B79}"/>
              </a:ext>
            </a:extLst>
          </p:cNvPr>
          <p:cNvCxnSpPr>
            <a:cxnSpLocks/>
            <a:stCxn id="43" idx="2"/>
            <a:endCxn id="53" idx="7"/>
          </p:cNvCxnSpPr>
          <p:nvPr/>
        </p:nvCxnSpPr>
        <p:spPr>
          <a:xfrm flipH="1">
            <a:off x="4151850" y="5840183"/>
            <a:ext cx="183966" cy="220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5496619-8E61-2A02-0CEC-21AC6E1D1A53}"/>
              </a:ext>
            </a:extLst>
          </p:cNvPr>
          <p:cNvCxnSpPr>
            <a:cxnSpLocks/>
            <a:stCxn id="81" idx="0"/>
            <a:endCxn id="79" idx="4"/>
          </p:cNvCxnSpPr>
          <p:nvPr/>
        </p:nvCxnSpPr>
        <p:spPr>
          <a:xfrm flipV="1">
            <a:off x="6739102" y="5062140"/>
            <a:ext cx="260619" cy="174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0EDD24C8-9FA4-A139-3B20-65A842922168}"/>
              </a:ext>
            </a:extLst>
          </p:cNvPr>
          <p:cNvCxnSpPr>
            <a:cxnSpLocks/>
            <a:stCxn id="81" idx="4"/>
            <a:endCxn id="87" idx="2"/>
          </p:cNvCxnSpPr>
          <p:nvPr/>
        </p:nvCxnSpPr>
        <p:spPr>
          <a:xfrm>
            <a:off x="6739102" y="6208171"/>
            <a:ext cx="430944" cy="335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CFD55243-2994-1DA8-8F6C-5661E017A726}"/>
              </a:ext>
            </a:extLst>
          </p:cNvPr>
          <p:cNvCxnSpPr>
            <a:cxnSpLocks/>
            <a:stCxn id="88" idx="3"/>
            <a:endCxn id="168" idx="2"/>
          </p:cNvCxnSpPr>
          <p:nvPr/>
        </p:nvCxnSpPr>
        <p:spPr>
          <a:xfrm flipV="1">
            <a:off x="8775919" y="6239147"/>
            <a:ext cx="211263" cy="272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59ECA9C9-9B03-437C-E04E-05C9800B90AC}"/>
              </a:ext>
            </a:extLst>
          </p:cNvPr>
          <p:cNvCxnSpPr>
            <a:cxnSpLocks/>
            <a:stCxn id="83" idx="3"/>
            <a:endCxn id="47" idx="0"/>
          </p:cNvCxnSpPr>
          <p:nvPr/>
        </p:nvCxnSpPr>
        <p:spPr>
          <a:xfrm flipH="1">
            <a:off x="6131969" y="2776823"/>
            <a:ext cx="280653" cy="122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66D5E52A-97F3-62CF-199B-99AA3A43BFAF}"/>
              </a:ext>
            </a:extLst>
          </p:cNvPr>
          <p:cNvCxnSpPr>
            <a:stCxn id="83" idx="4"/>
            <a:endCxn id="97" idx="1"/>
          </p:cNvCxnSpPr>
          <p:nvPr/>
        </p:nvCxnSpPr>
        <p:spPr>
          <a:xfrm>
            <a:off x="7023562" y="2929713"/>
            <a:ext cx="302227" cy="321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340CAF07-C7C8-B3C1-69DB-B4C33F212832}"/>
              </a:ext>
            </a:extLst>
          </p:cNvPr>
          <p:cNvCxnSpPr>
            <a:cxnSpLocks/>
            <a:stCxn id="83" idx="6"/>
            <a:endCxn id="178" idx="2"/>
          </p:cNvCxnSpPr>
          <p:nvPr/>
        </p:nvCxnSpPr>
        <p:spPr>
          <a:xfrm>
            <a:off x="7887562" y="2407713"/>
            <a:ext cx="454367" cy="490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754B3F5-3383-53EB-9C7F-4AB77D87D369}"/>
              </a:ext>
            </a:extLst>
          </p:cNvPr>
          <p:cNvCxnSpPr>
            <a:cxnSpLocks/>
            <a:stCxn id="97" idx="4"/>
            <a:endCxn id="39" idx="1"/>
          </p:cNvCxnSpPr>
          <p:nvPr/>
        </p:nvCxnSpPr>
        <p:spPr>
          <a:xfrm>
            <a:off x="7834906" y="4019289"/>
            <a:ext cx="151355" cy="716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B57A16C3-C348-A962-0A58-12ABF8CCCEE0}"/>
              </a:ext>
            </a:extLst>
          </p:cNvPr>
          <p:cNvCxnSpPr>
            <a:cxnSpLocks/>
            <a:stCxn id="75" idx="1"/>
            <a:endCxn id="97" idx="6"/>
          </p:cNvCxnSpPr>
          <p:nvPr/>
        </p:nvCxnSpPr>
        <p:spPr>
          <a:xfrm flipH="1" flipV="1">
            <a:off x="8554906" y="3569289"/>
            <a:ext cx="221068" cy="162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840F89F2-24CF-2D91-C76D-D697E91F3558}"/>
              </a:ext>
            </a:extLst>
          </p:cNvPr>
          <p:cNvCxnSpPr>
            <a:cxnSpLocks/>
            <a:stCxn id="75" idx="0"/>
            <a:endCxn id="178" idx="4"/>
          </p:cNvCxnSpPr>
          <p:nvPr/>
        </p:nvCxnSpPr>
        <p:spPr>
          <a:xfrm flipH="1" flipV="1">
            <a:off x="9205929" y="3420132"/>
            <a:ext cx="104618" cy="174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44035383-B987-F90A-FAA2-97480C468221}"/>
              </a:ext>
            </a:extLst>
          </p:cNvPr>
          <p:cNvCxnSpPr>
            <a:cxnSpLocks/>
            <a:stCxn id="75" idx="7"/>
            <a:endCxn id="205" idx="2"/>
          </p:cNvCxnSpPr>
          <p:nvPr/>
        </p:nvCxnSpPr>
        <p:spPr>
          <a:xfrm flipV="1">
            <a:off x="9845119" y="3505475"/>
            <a:ext cx="231148" cy="2262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38194334-6A59-8AA6-D4F0-761EE4BF4B30}"/>
              </a:ext>
            </a:extLst>
          </p:cNvPr>
          <p:cNvCxnSpPr>
            <a:cxnSpLocks/>
            <a:stCxn id="79" idx="2"/>
            <a:endCxn id="91" idx="6"/>
          </p:cNvCxnSpPr>
          <p:nvPr/>
        </p:nvCxnSpPr>
        <p:spPr>
          <a:xfrm flipH="1">
            <a:off x="5906437" y="4540141"/>
            <a:ext cx="229284" cy="56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CB94CCBB-1F33-9441-ADA3-2F91F847BDE0}"/>
              </a:ext>
            </a:extLst>
          </p:cNvPr>
          <p:cNvCxnSpPr>
            <a:cxnSpLocks/>
            <a:stCxn id="47" idx="6"/>
            <a:endCxn id="97" idx="2"/>
          </p:cNvCxnSpPr>
          <p:nvPr/>
        </p:nvCxnSpPr>
        <p:spPr>
          <a:xfrm>
            <a:off x="7013970" y="3475462"/>
            <a:ext cx="100936" cy="93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B6CF97CC-16D3-1B9A-8227-FE1A7487B96F}"/>
              </a:ext>
            </a:extLst>
          </p:cNvPr>
          <p:cNvCxnSpPr>
            <a:cxnSpLocks/>
            <a:stCxn id="91" idx="7"/>
            <a:endCxn id="47" idx="4"/>
          </p:cNvCxnSpPr>
          <p:nvPr/>
        </p:nvCxnSpPr>
        <p:spPr>
          <a:xfrm flipV="1">
            <a:off x="5721914" y="4051462"/>
            <a:ext cx="410055" cy="2013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099474F3-990C-9990-7555-7159B0C81B43}"/>
              </a:ext>
            </a:extLst>
          </p:cNvPr>
          <p:cNvCxnSpPr>
            <a:cxnSpLocks/>
            <a:stCxn id="79" idx="0"/>
            <a:endCxn id="47" idx="5"/>
          </p:cNvCxnSpPr>
          <p:nvPr/>
        </p:nvCxnSpPr>
        <p:spPr>
          <a:xfrm flipH="1" flipV="1">
            <a:off x="6755638" y="3882755"/>
            <a:ext cx="244083" cy="135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0993118B-FB02-0469-5EC3-A62A8934A6F2}"/>
              </a:ext>
            </a:extLst>
          </p:cNvPr>
          <p:cNvCxnSpPr>
            <a:cxnSpLocks/>
            <a:stCxn id="71" idx="2"/>
            <a:endCxn id="83" idx="7"/>
          </p:cNvCxnSpPr>
          <p:nvPr/>
        </p:nvCxnSpPr>
        <p:spPr>
          <a:xfrm flipH="1">
            <a:off x="7634502" y="1805119"/>
            <a:ext cx="164331" cy="233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E5B66378-C49D-EB5D-DB28-9BFCED5B63D8}"/>
              </a:ext>
            </a:extLst>
          </p:cNvPr>
          <p:cNvCxnSpPr>
            <a:cxnSpLocks/>
            <a:stCxn id="71" idx="5"/>
            <a:endCxn id="178" idx="0"/>
          </p:cNvCxnSpPr>
          <p:nvPr/>
        </p:nvCxnSpPr>
        <p:spPr>
          <a:xfrm flipH="1">
            <a:off x="9205929" y="2123318"/>
            <a:ext cx="98572" cy="252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1B0024C4-9599-A4C3-0144-478D2828EF7B}"/>
              </a:ext>
            </a:extLst>
          </p:cNvPr>
          <p:cNvCxnSpPr>
            <a:cxnSpLocks/>
            <a:stCxn id="205" idx="0"/>
            <a:endCxn id="182" idx="4"/>
          </p:cNvCxnSpPr>
          <p:nvPr/>
        </p:nvCxnSpPr>
        <p:spPr>
          <a:xfrm flipH="1" flipV="1">
            <a:off x="10731498" y="2637429"/>
            <a:ext cx="316769" cy="400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C4873E8E-3797-A5EE-889D-1F5AC1840134}"/>
              </a:ext>
            </a:extLst>
          </p:cNvPr>
          <p:cNvCxnSpPr>
            <a:cxnSpLocks/>
            <a:stCxn id="101" idx="1"/>
            <a:endCxn id="75" idx="5"/>
          </p:cNvCxnSpPr>
          <p:nvPr/>
        </p:nvCxnSpPr>
        <p:spPr>
          <a:xfrm flipH="1" flipV="1">
            <a:off x="9845119" y="4393561"/>
            <a:ext cx="105095" cy="157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7F3CCA60-2D03-D83F-0328-06512C778FC6}"/>
              </a:ext>
            </a:extLst>
          </p:cNvPr>
          <p:cNvCxnSpPr>
            <a:cxnSpLocks/>
            <a:stCxn id="101" idx="0"/>
            <a:endCxn id="205" idx="4"/>
          </p:cNvCxnSpPr>
          <p:nvPr/>
        </p:nvCxnSpPr>
        <p:spPr>
          <a:xfrm flipV="1">
            <a:off x="10561154" y="3973475"/>
            <a:ext cx="487113" cy="429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81B9AF04-0B3C-9C8C-D180-B536957F0FBE}"/>
              </a:ext>
            </a:extLst>
          </p:cNvPr>
          <p:cNvCxnSpPr>
            <a:cxnSpLocks/>
            <a:stCxn id="101" idx="4"/>
            <a:endCxn id="168" idx="0"/>
          </p:cNvCxnSpPr>
          <p:nvPr/>
        </p:nvCxnSpPr>
        <p:spPr>
          <a:xfrm flipH="1">
            <a:off x="9959182" y="5410973"/>
            <a:ext cx="601972" cy="198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5804B391-844C-0D91-3746-722B7CD5BFA0}"/>
              </a:ext>
            </a:extLst>
          </p:cNvPr>
          <p:cNvCxnSpPr>
            <a:cxnSpLocks/>
            <a:stCxn id="57" idx="6"/>
            <a:endCxn id="65" idx="3"/>
          </p:cNvCxnSpPr>
          <p:nvPr/>
        </p:nvCxnSpPr>
        <p:spPr>
          <a:xfrm flipV="1">
            <a:off x="9006234" y="7765137"/>
            <a:ext cx="270960" cy="173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E7814E9-E9DA-1C36-060C-983B16B8A953}"/>
              </a:ext>
            </a:extLst>
          </p:cNvPr>
          <p:cNvCxnSpPr>
            <a:cxnSpLocks/>
            <a:stCxn id="75" idx="3"/>
            <a:endCxn id="39" idx="0"/>
          </p:cNvCxnSpPr>
          <p:nvPr/>
        </p:nvCxnSpPr>
        <p:spPr>
          <a:xfrm flipH="1">
            <a:off x="8622656" y="4393561"/>
            <a:ext cx="153318" cy="158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5E067C4C-4268-1CD1-CACF-23CAEBD51CDD}"/>
              </a:ext>
            </a:extLst>
          </p:cNvPr>
          <p:cNvCxnSpPr>
            <a:cxnSpLocks/>
            <a:stCxn id="39" idx="5"/>
            <a:endCxn id="168" idx="1"/>
          </p:cNvCxnSpPr>
          <p:nvPr/>
        </p:nvCxnSpPr>
        <p:spPr>
          <a:xfrm>
            <a:off x="9259051" y="5627181"/>
            <a:ext cx="12823" cy="166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9C7D12D8-C64A-B0B0-E3B8-BC005AB1CC2E}"/>
              </a:ext>
            </a:extLst>
          </p:cNvPr>
          <p:cNvCxnSpPr>
            <a:cxnSpLocks/>
            <a:stCxn id="39" idx="3"/>
            <a:endCxn id="87" idx="0"/>
          </p:cNvCxnSpPr>
          <p:nvPr/>
        </p:nvCxnSpPr>
        <p:spPr>
          <a:xfrm flipH="1">
            <a:off x="7980046" y="5627177"/>
            <a:ext cx="6215" cy="23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B0BA030D-4F8D-0C1F-4DF5-176E44D6B468}"/>
              </a:ext>
            </a:extLst>
          </p:cNvPr>
          <p:cNvGrpSpPr/>
          <p:nvPr/>
        </p:nvGrpSpPr>
        <p:grpSpPr bwMode="ltGray">
          <a:xfrm>
            <a:off x="4368260" y="1774295"/>
            <a:ext cx="1672364" cy="1152001"/>
            <a:chOff x="3103319" y="2302948"/>
            <a:chExt cx="2881615" cy="1574396"/>
          </a:xfrm>
        </p:grpSpPr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89E4BEC-59FB-2720-D180-79C8136404AF}"/>
                </a:ext>
              </a:extLst>
            </p:cNvPr>
            <p:cNvSpPr/>
            <p:nvPr/>
          </p:nvSpPr>
          <p:spPr bwMode="ltGray">
            <a:xfrm>
              <a:off x="3131515" y="2302948"/>
              <a:ext cx="2853419" cy="157439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94511E33-CAEA-B97D-11F5-7E643664FC54}"/>
                </a:ext>
              </a:extLst>
            </p:cNvPr>
            <p:cNvSpPr txBox="1"/>
            <p:nvPr/>
          </p:nvSpPr>
          <p:spPr bwMode="ltGray">
            <a:xfrm>
              <a:off x="3103319" y="2362985"/>
              <a:ext cx="2853422" cy="13880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Are particular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equipment/reactor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designs suited to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particular organisms/ applications?</a:t>
              </a:r>
            </a:p>
          </p:txBody>
        </p:sp>
      </p:grp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2480D14-0AB8-6395-2590-FBA2B2B085EE}"/>
              </a:ext>
            </a:extLst>
          </p:cNvPr>
          <p:cNvCxnSpPr>
            <a:cxnSpLocks/>
            <a:stCxn id="49" idx="0"/>
            <a:endCxn id="137" idx="2"/>
          </p:cNvCxnSpPr>
          <p:nvPr/>
        </p:nvCxnSpPr>
        <p:spPr>
          <a:xfrm flipV="1">
            <a:off x="4147298" y="2350296"/>
            <a:ext cx="237326" cy="444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72370002-BD92-FDDC-33C3-EBE379A3CC4E}"/>
              </a:ext>
            </a:extLst>
          </p:cNvPr>
          <p:cNvCxnSpPr>
            <a:stCxn id="83" idx="2"/>
            <a:endCxn id="137" idx="6"/>
          </p:cNvCxnSpPr>
          <p:nvPr/>
        </p:nvCxnSpPr>
        <p:spPr>
          <a:xfrm flipH="1" flipV="1">
            <a:off x="6040624" y="2350296"/>
            <a:ext cx="118938" cy="57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9F243C2B-290F-1A4A-E573-FD6CA1FF226D}"/>
              </a:ext>
            </a:extLst>
          </p:cNvPr>
          <p:cNvCxnSpPr>
            <a:stCxn id="47" idx="1"/>
            <a:endCxn id="137" idx="4"/>
          </p:cNvCxnSpPr>
          <p:nvPr/>
        </p:nvCxnSpPr>
        <p:spPr>
          <a:xfrm flipH="1" flipV="1">
            <a:off x="5212624" y="2926296"/>
            <a:ext cx="295676" cy="1418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9F421184-0CEA-B55E-2DAC-21D7F92B6A29}"/>
              </a:ext>
            </a:extLst>
          </p:cNvPr>
          <p:cNvCxnSpPr>
            <a:cxnSpLocks/>
            <a:stCxn id="43" idx="5"/>
            <a:endCxn id="45" idx="1"/>
          </p:cNvCxnSpPr>
          <p:nvPr/>
        </p:nvCxnSpPr>
        <p:spPr>
          <a:xfrm>
            <a:off x="5749300" y="6272932"/>
            <a:ext cx="338944" cy="457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3D1B57C0-150D-CFEF-A89E-B4008C2505C1}"/>
              </a:ext>
            </a:extLst>
          </p:cNvPr>
          <p:cNvGrpSpPr/>
          <p:nvPr/>
        </p:nvGrpSpPr>
        <p:grpSpPr>
          <a:xfrm>
            <a:off x="8341929" y="2376129"/>
            <a:ext cx="1728000" cy="1044003"/>
            <a:chOff x="2493298" y="2474079"/>
            <a:chExt cx="3325475" cy="1426796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3755BDDF-7E54-AFEF-5E1A-E630B87D5405}"/>
                </a:ext>
              </a:extLst>
            </p:cNvPr>
            <p:cNvSpPr/>
            <p:nvPr/>
          </p:nvSpPr>
          <p:spPr>
            <a:xfrm>
              <a:off x="2493298" y="2474079"/>
              <a:ext cx="3325475" cy="142679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280A8D2B-386C-0BCE-2F87-BFA8E43A1522}"/>
                </a:ext>
              </a:extLst>
            </p:cNvPr>
            <p:cNvSpPr txBox="1"/>
            <p:nvPr/>
          </p:nvSpPr>
          <p:spPr>
            <a:xfrm>
              <a:off x="2558024" y="2514282"/>
              <a:ext cx="3186914" cy="1135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Concentration gradients in industrial-scale reactors, and how to mitigate or exploit them</a:t>
              </a:r>
            </a:p>
          </p:txBody>
        </p:sp>
      </p:grp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518A22A-B9FF-1F1C-9E49-4E07BE56C7F8}"/>
              </a:ext>
            </a:extLst>
          </p:cNvPr>
          <p:cNvGrpSpPr/>
          <p:nvPr/>
        </p:nvGrpSpPr>
        <p:grpSpPr>
          <a:xfrm>
            <a:off x="9777497" y="1737429"/>
            <a:ext cx="1908001" cy="900000"/>
            <a:chOff x="2533068" y="2663596"/>
            <a:chExt cx="3663249" cy="1230003"/>
          </a:xfrm>
        </p:grpSpPr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F8874DBD-36B3-C9EC-E195-49F151D1F8D1}"/>
                </a:ext>
              </a:extLst>
            </p:cNvPr>
            <p:cNvSpPr/>
            <p:nvPr/>
          </p:nvSpPr>
          <p:spPr>
            <a:xfrm>
              <a:off x="2533068" y="2663596"/>
              <a:ext cx="3663249" cy="123000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DEF493ED-BE18-D4F6-8558-DC8B265E4E65}"/>
                </a:ext>
              </a:extLst>
            </p:cNvPr>
            <p:cNvSpPr txBox="1"/>
            <p:nvPr/>
          </p:nvSpPr>
          <p:spPr>
            <a:xfrm>
              <a:off x="2551175" y="2724991"/>
              <a:ext cx="3602590" cy="1135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Modelling flow &amp;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diffusion in reactors, through biofilm/electrode/ membrane</a:t>
              </a:r>
            </a:p>
          </p:txBody>
        </p:sp>
      </p:grp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64F7ABF2-3AE4-3C8C-05B7-D037F8CFE0AD}"/>
              </a:ext>
            </a:extLst>
          </p:cNvPr>
          <p:cNvCxnSpPr>
            <a:cxnSpLocks/>
            <a:stCxn id="71" idx="6"/>
            <a:endCxn id="182" idx="1"/>
          </p:cNvCxnSpPr>
          <p:nvPr/>
        </p:nvCxnSpPr>
        <p:spPr>
          <a:xfrm>
            <a:off x="9562833" y="1805119"/>
            <a:ext cx="494084" cy="64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F874CD64-91DE-B7FF-CCA1-D2489F963272}"/>
              </a:ext>
            </a:extLst>
          </p:cNvPr>
          <p:cNvGrpSpPr/>
          <p:nvPr/>
        </p:nvGrpSpPr>
        <p:grpSpPr>
          <a:xfrm>
            <a:off x="10069164" y="3037475"/>
            <a:ext cx="1979999" cy="936000"/>
            <a:chOff x="2560442" y="2446276"/>
            <a:chExt cx="3810437" cy="1203717"/>
          </a:xfrm>
        </p:grpSpPr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D7DC9BC3-A91A-88A9-A7F8-6EC0F813C9DB}"/>
                </a:ext>
              </a:extLst>
            </p:cNvPr>
            <p:cNvSpPr/>
            <p:nvPr/>
          </p:nvSpPr>
          <p:spPr>
            <a:xfrm>
              <a:off x="2574112" y="2446276"/>
              <a:ext cx="3741156" cy="120371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6C03AF8F-E6EE-1DE3-AA5A-1AD8110A6090}"/>
                </a:ext>
              </a:extLst>
            </p:cNvPr>
            <p:cNvSpPr txBox="1"/>
            <p:nvPr/>
          </p:nvSpPr>
          <p:spPr>
            <a:xfrm>
              <a:off x="2560442" y="2530946"/>
              <a:ext cx="3810437" cy="10686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Reduced-order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models for rapid assessment of heterogeneity &amp; design optimisation</a:t>
              </a:r>
            </a:p>
          </p:txBody>
        </p:sp>
      </p:grp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22740387-1EE3-D995-B80F-24BB5C4C8973}"/>
              </a:ext>
            </a:extLst>
          </p:cNvPr>
          <p:cNvCxnSpPr>
            <a:cxnSpLocks/>
            <a:stCxn id="45" idx="5"/>
            <a:endCxn id="57" idx="2"/>
          </p:cNvCxnSpPr>
          <p:nvPr/>
        </p:nvCxnSpPr>
        <p:spPr>
          <a:xfrm>
            <a:off x="7055567" y="7494096"/>
            <a:ext cx="294664" cy="444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C3FE0FC-C7D2-8AD7-C1A2-2271C9A1B2D5}"/>
              </a:ext>
            </a:extLst>
          </p:cNvPr>
          <p:cNvGrpSpPr/>
          <p:nvPr/>
        </p:nvGrpSpPr>
        <p:grpSpPr>
          <a:xfrm>
            <a:off x="7722657" y="4550891"/>
            <a:ext cx="1799998" cy="1260813"/>
            <a:chOff x="2728131" y="2724980"/>
            <a:chExt cx="3455898" cy="172311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654341E-D1A0-95E5-B9AE-35730F80CCB3}"/>
                </a:ext>
              </a:extLst>
            </p:cNvPr>
            <p:cNvSpPr/>
            <p:nvPr/>
          </p:nvSpPr>
          <p:spPr>
            <a:xfrm>
              <a:off x="2728131" y="2726091"/>
              <a:ext cx="3455898" cy="172200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5764187-90CB-C23F-8A0E-A3F620A0EE9F}"/>
                </a:ext>
              </a:extLst>
            </p:cNvPr>
            <p:cNvSpPr txBox="1"/>
            <p:nvPr/>
          </p:nvSpPr>
          <p:spPr>
            <a:xfrm>
              <a:off x="2790942" y="2724980"/>
              <a:ext cx="3386786" cy="16404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Impact of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broth composition on hydrodynamics: How do components in the broth affect bubble size, mass transfer rates?</a:t>
              </a:r>
            </a:p>
          </p:txBody>
        </p: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DC9CB1C1-3126-CB02-A113-876E10F81F83}"/>
              </a:ext>
            </a:extLst>
          </p:cNvPr>
          <p:cNvCxnSpPr>
            <a:cxnSpLocks/>
            <a:stCxn id="91" idx="5"/>
            <a:endCxn id="81" idx="1"/>
          </p:cNvCxnSpPr>
          <p:nvPr/>
        </p:nvCxnSpPr>
        <p:spPr>
          <a:xfrm>
            <a:off x="5721914" y="4940093"/>
            <a:ext cx="558982" cy="438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8156F0B9-D892-7113-0FE0-FD2CD8A3CA2C}"/>
              </a:ext>
            </a:extLst>
          </p:cNvPr>
          <p:cNvCxnSpPr>
            <a:cxnSpLocks/>
            <a:stCxn id="57" idx="7"/>
            <a:endCxn id="168" idx="3"/>
          </p:cNvCxnSpPr>
          <p:nvPr/>
        </p:nvCxnSpPr>
        <p:spPr>
          <a:xfrm flipV="1">
            <a:off x="8763718" y="6684628"/>
            <a:ext cx="508156" cy="82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06081C9E-3369-A16C-0C4D-0536AEC88E38}"/>
              </a:ext>
            </a:extLst>
          </p:cNvPr>
          <p:cNvGrpSpPr/>
          <p:nvPr/>
        </p:nvGrpSpPr>
        <p:grpSpPr>
          <a:xfrm>
            <a:off x="8959756" y="5609149"/>
            <a:ext cx="1980000" cy="1260002"/>
            <a:chOff x="2572680" y="2457767"/>
            <a:chExt cx="3316501" cy="1721987"/>
          </a:xfrm>
        </p:grpSpPr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82E45433-922C-5B90-48C1-2C3FD7C01E27}"/>
                </a:ext>
              </a:extLst>
            </p:cNvPr>
            <p:cNvSpPr/>
            <p:nvPr/>
          </p:nvSpPr>
          <p:spPr>
            <a:xfrm>
              <a:off x="2618619" y="2457767"/>
              <a:ext cx="3256201" cy="17219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86083AC6-BBBD-D412-354B-2C184D94C12C}"/>
                </a:ext>
              </a:extLst>
            </p:cNvPr>
            <p:cNvSpPr txBox="1"/>
            <p:nvPr/>
          </p:nvSpPr>
          <p:spPr>
            <a:xfrm>
              <a:off x="2572680" y="2517871"/>
              <a:ext cx="3316501" cy="16404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Bioreactor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hydrodynamics: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Experimental assessment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of gas-liquid hydrodynamics in fermentation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broths</a:t>
              </a:r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7302314-1802-3D53-2C83-B6E09D7D3A53}"/>
              </a:ext>
            </a:extLst>
          </p:cNvPr>
          <p:cNvCxnSpPr>
            <a:cxnSpLocks/>
            <a:stCxn id="65" idx="0"/>
            <a:endCxn id="168" idx="4"/>
          </p:cNvCxnSpPr>
          <p:nvPr/>
        </p:nvCxnSpPr>
        <p:spPr>
          <a:xfrm flipV="1">
            <a:off x="9837223" y="6869151"/>
            <a:ext cx="121959" cy="97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B3F1B57-1F0E-AAC4-AC0A-2894B7A8F02B}"/>
              </a:ext>
            </a:extLst>
          </p:cNvPr>
          <p:cNvCxnSpPr>
            <a:stCxn id="59" idx="2"/>
            <a:endCxn id="65" idx="6"/>
          </p:cNvCxnSpPr>
          <p:nvPr/>
        </p:nvCxnSpPr>
        <p:spPr>
          <a:xfrm flipH="1" flipV="1">
            <a:off x="10629223" y="7434211"/>
            <a:ext cx="150467" cy="52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77025AB-3787-8C5A-996A-6D128DDC987B}"/>
              </a:ext>
            </a:extLst>
          </p:cNvPr>
          <p:cNvCxnSpPr>
            <a:stCxn id="59" idx="0"/>
            <a:endCxn id="63" idx="4"/>
          </p:cNvCxnSpPr>
          <p:nvPr/>
        </p:nvCxnSpPr>
        <p:spPr>
          <a:xfrm flipV="1">
            <a:off x="11445690" y="6873610"/>
            <a:ext cx="129728" cy="91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18C27A4-3E9C-36A6-E938-3BA449EA3C22}"/>
              </a:ext>
            </a:extLst>
          </p:cNvPr>
          <p:cNvCxnSpPr>
            <a:stCxn id="63" idx="0"/>
            <a:endCxn id="61" idx="4"/>
          </p:cNvCxnSpPr>
          <p:nvPr/>
        </p:nvCxnSpPr>
        <p:spPr>
          <a:xfrm flipV="1">
            <a:off x="11575418" y="6005866"/>
            <a:ext cx="42016" cy="111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73534B7D-6188-529B-4663-A4D7FB7690FB}"/>
              </a:ext>
            </a:extLst>
          </p:cNvPr>
          <p:cNvCxnSpPr>
            <a:cxnSpLocks/>
            <a:stCxn id="61" idx="0"/>
            <a:endCxn id="102" idx="3"/>
          </p:cNvCxnSpPr>
          <p:nvPr/>
        </p:nvCxnSpPr>
        <p:spPr>
          <a:xfrm flipH="1" flipV="1">
            <a:off x="11397741" y="4940445"/>
            <a:ext cx="219693" cy="3454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AC5290CC-583A-74F7-5E9E-C58E38C9CF37}"/>
              </a:ext>
            </a:extLst>
          </p:cNvPr>
          <p:cNvCxnSpPr>
            <a:stCxn id="63" idx="2"/>
            <a:endCxn id="169" idx="3"/>
          </p:cNvCxnSpPr>
          <p:nvPr/>
        </p:nvCxnSpPr>
        <p:spPr>
          <a:xfrm flipH="1" flipV="1">
            <a:off x="10939756" y="6253294"/>
            <a:ext cx="95662" cy="242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0A150166-CD4B-E517-43EC-05A1BA44D0BB}"/>
              </a:ext>
            </a:extLst>
          </p:cNvPr>
          <p:cNvCxnSpPr>
            <a:cxnSpLocks/>
            <a:stCxn id="205" idx="1"/>
            <a:endCxn id="178" idx="6"/>
          </p:cNvCxnSpPr>
          <p:nvPr/>
        </p:nvCxnSpPr>
        <p:spPr>
          <a:xfrm flipH="1" flipV="1">
            <a:off x="10069929" y="2898131"/>
            <a:ext cx="291030" cy="276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: Rounded Corners 149">
            <a:extLst>
              <a:ext uri="{FF2B5EF4-FFF2-40B4-BE49-F238E27FC236}">
                <a16:creationId xmlns:a16="http://schemas.microsoft.com/office/drawing/2014/main" id="{6608EC91-9A2C-0EFC-DD43-3C430D5F59F0}"/>
              </a:ext>
            </a:extLst>
          </p:cNvPr>
          <p:cNvSpPr/>
          <p:nvPr/>
        </p:nvSpPr>
        <p:spPr>
          <a:xfrm>
            <a:off x="9596428" y="8019554"/>
            <a:ext cx="936000" cy="432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Scale-up</a:t>
            </a:r>
          </a:p>
        </p:txBody>
      </p:sp>
    </p:spTree>
    <p:extLst>
      <p:ext uri="{BB962C8B-B14F-4D97-AF65-F5344CB8AC3E}">
        <p14:creationId xmlns:p14="http://schemas.microsoft.com/office/powerpoint/2010/main" val="379425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203C5428-B029-FB92-BF2A-6186A7702B15}"/>
              </a:ext>
            </a:extLst>
          </p:cNvPr>
          <p:cNvSpPr/>
          <p:nvPr/>
        </p:nvSpPr>
        <p:spPr>
          <a:xfrm>
            <a:off x="177800" y="584201"/>
            <a:ext cx="12407900" cy="662332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EBA08E4-57AD-F778-5F0F-AF98A85CE019}"/>
              </a:ext>
            </a:extLst>
          </p:cNvPr>
          <p:cNvGrpSpPr/>
          <p:nvPr/>
        </p:nvGrpSpPr>
        <p:grpSpPr bwMode="gray">
          <a:xfrm flipH="1">
            <a:off x="398152" y="3563261"/>
            <a:ext cx="1693637" cy="792000"/>
            <a:chOff x="2248058" y="2513736"/>
            <a:chExt cx="2263434" cy="110645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86DF0C47-BCE6-9A3D-997F-4909399AAD73}"/>
                </a:ext>
              </a:extLst>
            </p:cNvPr>
            <p:cNvSpPr/>
            <p:nvPr/>
          </p:nvSpPr>
          <p:spPr bwMode="gray">
            <a:xfrm>
              <a:off x="2250246" y="2513736"/>
              <a:ext cx="2261246" cy="110645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0D9F71-A992-352C-2E1B-B0AF9D42AE4E}"/>
                </a:ext>
              </a:extLst>
            </p:cNvPr>
            <p:cNvSpPr txBox="1"/>
            <p:nvPr/>
          </p:nvSpPr>
          <p:spPr bwMode="gray">
            <a:xfrm>
              <a:off x="2248058" y="2653333"/>
              <a:ext cx="2261248" cy="863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Gaseous feedstocks - mapping composition, scale, location 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7324612-74F9-3C2F-60BC-59CDCD191312}"/>
              </a:ext>
            </a:extLst>
          </p:cNvPr>
          <p:cNvGrpSpPr/>
          <p:nvPr/>
        </p:nvGrpSpPr>
        <p:grpSpPr bwMode="gray">
          <a:xfrm flipH="1">
            <a:off x="2606198" y="1941910"/>
            <a:ext cx="1836000" cy="1152000"/>
            <a:chOff x="2241624" y="2515265"/>
            <a:chExt cx="2306469" cy="153940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E7DDE8D-DB14-718B-17E9-B55C62D3EC9B}"/>
                </a:ext>
              </a:extLst>
            </p:cNvPr>
            <p:cNvSpPr/>
            <p:nvPr/>
          </p:nvSpPr>
          <p:spPr bwMode="gray">
            <a:xfrm>
              <a:off x="2241624" y="2515265"/>
              <a:ext cx="2306469" cy="153940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CB1CC9B-FBE2-73A5-D359-7E5A2BB2CCD2}"/>
                </a:ext>
              </a:extLst>
            </p:cNvPr>
            <p:cNvSpPr txBox="1"/>
            <p:nvPr/>
          </p:nvSpPr>
          <p:spPr bwMode="gray">
            <a:xfrm>
              <a:off x="2260279" y="2629219"/>
              <a:ext cx="2261244" cy="13572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Accommodating intermittent energy patterns while complying with various CO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supplies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A70236F-2A1C-8903-4F5B-5823004E6A52}"/>
              </a:ext>
            </a:extLst>
          </p:cNvPr>
          <p:cNvGrpSpPr/>
          <p:nvPr/>
        </p:nvGrpSpPr>
        <p:grpSpPr bwMode="gray">
          <a:xfrm flipH="1">
            <a:off x="3166772" y="4613960"/>
            <a:ext cx="1007999" cy="900000"/>
            <a:chOff x="2295471" y="2477080"/>
            <a:chExt cx="1266294" cy="120266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6832812-3BD6-2441-0345-C5033BE4E6A2}"/>
                </a:ext>
              </a:extLst>
            </p:cNvPr>
            <p:cNvSpPr/>
            <p:nvPr/>
          </p:nvSpPr>
          <p:spPr bwMode="gray">
            <a:xfrm>
              <a:off x="2295471" y="2477080"/>
              <a:ext cx="1266294" cy="120266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0F07677-6C64-EA20-17F2-DE8849E30B46}"/>
                </a:ext>
              </a:extLst>
            </p:cNvPr>
            <p:cNvSpPr txBox="1"/>
            <p:nvPr/>
          </p:nvSpPr>
          <p:spPr bwMode="gray">
            <a:xfrm>
              <a:off x="2392382" y="2571941"/>
              <a:ext cx="1085397" cy="10102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Gas quality variability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8E70F12-94F5-AAC5-F4A8-E5EB313DAAA6}"/>
              </a:ext>
            </a:extLst>
          </p:cNvPr>
          <p:cNvGrpSpPr/>
          <p:nvPr/>
        </p:nvGrpSpPr>
        <p:grpSpPr bwMode="gray">
          <a:xfrm flipH="1">
            <a:off x="797689" y="2550101"/>
            <a:ext cx="1727999" cy="900000"/>
            <a:chOff x="2313421" y="2496173"/>
            <a:chExt cx="2170794" cy="1202661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D0B8B0F-0688-B2DA-DAB5-CB449F929283}"/>
                </a:ext>
              </a:extLst>
            </p:cNvPr>
            <p:cNvSpPr/>
            <p:nvPr/>
          </p:nvSpPr>
          <p:spPr bwMode="gray">
            <a:xfrm>
              <a:off x="2313421" y="2496173"/>
              <a:ext cx="2170794" cy="120266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53BE874-0012-407C-C17F-EFD583978DDF}"/>
                </a:ext>
              </a:extLst>
            </p:cNvPr>
            <p:cNvSpPr txBox="1"/>
            <p:nvPr/>
          </p:nvSpPr>
          <p:spPr bwMode="gray">
            <a:xfrm>
              <a:off x="2371535" y="2616999"/>
              <a:ext cx="2035121" cy="8636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Process economy 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(and feedstock supply)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 gas fermentation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807C889-58B3-8754-D202-E4C3A5D34CA6}"/>
              </a:ext>
            </a:extLst>
          </p:cNvPr>
          <p:cNvGrpSpPr/>
          <p:nvPr/>
        </p:nvGrpSpPr>
        <p:grpSpPr bwMode="gray">
          <a:xfrm flipH="1">
            <a:off x="2239872" y="3255298"/>
            <a:ext cx="1908000" cy="1188000"/>
            <a:chOff x="2187577" y="2469826"/>
            <a:chExt cx="2396920" cy="158751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46FA574-2562-F12B-E375-F589189A3C67}"/>
                </a:ext>
              </a:extLst>
            </p:cNvPr>
            <p:cNvSpPr/>
            <p:nvPr/>
          </p:nvSpPr>
          <p:spPr bwMode="gray">
            <a:xfrm>
              <a:off x="2187577" y="2469826"/>
              <a:ext cx="2396920" cy="158751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4B6DFF8-5EB1-303A-8009-DB11ED7F83C4}"/>
                </a:ext>
              </a:extLst>
            </p:cNvPr>
            <p:cNvSpPr txBox="1"/>
            <p:nvPr/>
          </p:nvSpPr>
          <p:spPr bwMode="gray">
            <a:xfrm>
              <a:off x="2253811" y="2541839"/>
              <a:ext cx="2261244" cy="1357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When is it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useful (and how!) to switch between desired products, or between varying feedstocks?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90DC319-E506-1B81-6A32-4FBB9196F9BB}"/>
              </a:ext>
            </a:extLst>
          </p:cNvPr>
          <p:cNvSpPr txBox="1"/>
          <p:nvPr/>
        </p:nvSpPr>
        <p:spPr>
          <a:xfrm flipH="1">
            <a:off x="621911" y="1011624"/>
            <a:ext cx="311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8000"/>
                </a:solidFill>
              </a:rPr>
              <a:t>Pre-workshop  – Other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F2BA0B1-2AF6-F08A-B841-1D138FD8A95E}"/>
              </a:ext>
            </a:extLst>
          </p:cNvPr>
          <p:cNvGrpSpPr/>
          <p:nvPr/>
        </p:nvGrpSpPr>
        <p:grpSpPr bwMode="gray">
          <a:xfrm flipH="1">
            <a:off x="1870253" y="4567606"/>
            <a:ext cx="1223997" cy="684000"/>
            <a:chOff x="2555630" y="2475551"/>
            <a:chExt cx="1537644" cy="914024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A4DD52A-7902-85AE-BE46-608D82ABA21F}"/>
                </a:ext>
              </a:extLst>
            </p:cNvPr>
            <p:cNvSpPr/>
            <p:nvPr/>
          </p:nvSpPr>
          <p:spPr bwMode="gray">
            <a:xfrm>
              <a:off x="2630727" y="2475551"/>
              <a:ext cx="1401973" cy="91402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DE5F5BB-6CFA-EDC7-B16B-D881433BF3C0}"/>
                </a:ext>
              </a:extLst>
            </p:cNvPr>
            <p:cNvSpPr txBox="1"/>
            <p:nvPr/>
          </p:nvSpPr>
          <p:spPr bwMode="gray">
            <a:xfrm>
              <a:off x="2555630" y="2577474"/>
              <a:ext cx="1537644" cy="6734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Product diversification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DF32A54-D333-90E7-C892-FCBAEA33C0C2}"/>
              </a:ext>
            </a:extLst>
          </p:cNvPr>
          <p:cNvGrpSpPr/>
          <p:nvPr/>
        </p:nvGrpSpPr>
        <p:grpSpPr bwMode="gray">
          <a:xfrm flipH="1">
            <a:off x="292479" y="4480804"/>
            <a:ext cx="1476000" cy="792000"/>
            <a:chOff x="2546753" y="2438893"/>
            <a:chExt cx="1854223" cy="105834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0F962DE-E0B2-4548-203E-5A06EC05A640}"/>
                </a:ext>
              </a:extLst>
            </p:cNvPr>
            <p:cNvSpPr/>
            <p:nvPr/>
          </p:nvSpPr>
          <p:spPr bwMode="gray">
            <a:xfrm>
              <a:off x="2546753" y="2438893"/>
              <a:ext cx="1854223" cy="105834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4F3AE3E-402D-6CAB-6637-D3E93BE043E4}"/>
                </a:ext>
              </a:extLst>
            </p:cNvPr>
            <p:cNvSpPr txBox="1"/>
            <p:nvPr/>
          </p:nvSpPr>
          <p:spPr bwMode="gray">
            <a:xfrm>
              <a:off x="2601577" y="2577474"/>
              <a:ext cx="1718549" cy="6169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What should we be making?  From what?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4549DEB-26D3-9F45-DCE8-5A3BDD2DA1A2}"/>
              </a:ext>
            </a:extLst>
          </p:cNvPr>
          <p:cNvGrpSpPr/>
          <p:nvPr/>
        </p:nvGrpSpPr>
        <p:grpSpPr bwMode="gray">
          <a:xfrm flipH="1">
            <a:off x="681590" y="5368431"/>
            <a:ext cx="1872000" cy="900000"/>
            <a:chOff x="2439059" y="2400707"/>
            <a:chExt cx="2351698" cy="1202659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0743828-73AD-AD53-920A-4C7551868587}"/>
                </a:ext>
              </a:extLst>
            </p:cNvPr>
            <p:cNvSpPr/>
            <p:nvPr/>
          </p:nvSpPr>
          <p:spPr bwMode="gray">
            <a:xfrm>
              <a:off x="2439059" y="2400707"/>
              <a:ext cx="2351698" cy="120265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B3F997A-C086-8B24-3D50-A48A042E2753}"/>
                </a:ext>
              </a:extLst>
            </p:cNvPr>
            <p:cNvSpPr txBox="1"/>
            <p:nvPr/>
          </p:nvSpPr>
          <p:spPr bwMode="gray">
            <a:xfrm>
              <a:off x="2601576" y="2608406"/>
              <a:ext cx="2035123" cy="865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Product diversification: metabolic engineering; metabolic models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B0287C-4CDE-7AB9-62C6-03D5ADC5C9CB}"/>
              </a:ext>
            </a:extLst>
          </p:cNvPr>
          <p:cNvGrpSpPr/>
          <p:nvPr/>
        </p:nvGrpSpPr>
        <p:grpSpPr bwMode="gray">
          <a:xfrm flipH="1">
            <a:off x="699446" y="1573804"/>
            <a:ext cx="1800000" cy="864000"/>
            <a:chOff x="2546753" y="2438893"/>
            <a:chExt cx="2261248" cy="1154553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ABCF81F-8011-5F0E-F03F-6A7A2A6C0A6C}"/>
                </a:ext>
              </a:extLst>
            </p:cNvPr>
            <p:cNvSpPr/>
            <p:nvPr/>
          </p:nvSpPr>
          <p:spPr bwMode="gray">
            <a:xfrm>
              <a:off x="2546753" y="2438893"/>
              <a:ext cx="2261248" cy="115455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CD4BE0D-276F-A9D7-E1E5-3481ECC9FE4F}"/>
                </a:ext>
              </a:extLst>
            </p:cNvPr>
            <p:cNvSpPr txBox="1"/>
            <p:nvPr/>
          </p:nvSpPr>
          <p:spPr bwMode="gray">
            <a:xfrm>
              <a:off x="2601576" y="2611416"/>
              <a:ext cx="2170798" cy="86591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Product generation as main goal vs ‘augmented waste treatment’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476C406-0A19-B39F-8CB0-55E2FA56815C}"/>
              </a:ext>
            </a:extLst>
          </p:cNvPr>
          <p:cNvGrpSpPr/>
          <p:nvPr/>
        </p:nvGrpSpPr>
        <p:grpSpPr>
          <a:xfrm flipH="1">
            <a:off x="4399132" y="2425824"/>
            <a:ext cx="1584000" cy="792000"/>
            <a:chOff x="2243767" y="2609959"/>
            <a:chExt cx="1989895" cy="105834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7E5FA0-AB4C-9600-1A91-C8DF521DD05E}"/>
                </a:ext>
              </a:extLst>
            </p:cNvPr>
            <p:cNvSpPr/>
            <p:nvPr/>
          </p:nvSpPr>
          <p:spPr>
            <a:xfrm>
              <a:off x="2399545" y="2609959"/>
              <a:ext cx="1673321" cy="105834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03C1B2E-4E22-54BF-23BC-FB2D582EE540}"/>
                </a:ext>
              </a:extLst>
            </p:cNvPr>
            <p:cNvSpPr txBox="1"/>
            <p:nvPr/>
          </p:nvSpPr>
          <p:spPr>
            <a:xfrm>
              <a:off x="2243767" y="2667404"/>
              <a:ext cx="1989895" cy="8636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How do we </a:t>
              </a:r>
            </a:p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separate products from liquors?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C350A72-B61C-9B80-6E29-7CFD78D5A6B1}"/>
              </a:ext>
            </a:extLst>
          </p:cNvPr>
          <p:cNvGrpSpPr/>
          <p:nvPr/>
        </p:nvGrpSpPr>
        <p:grpSpPr>
          <a:xfrm flipH="1">
            <a:off x="6031019" y="2434386"/>
            <a:ext cx="1226763" cy="792000"/>
            <a:chOff x="2271767" y="2534358"/>
            <a:chExt cx="1541117" cy="1058343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FBBF0FC-CCA6-A1B2-BC64-89E8D573D4CC}"/>
                </a:ext>
              </a:extLst>
            </p:cNvPr>
            <p:cNvSpPr/>
            <p:nvPr/>
          </p:nvSpPr>
          <p:spPr>
            <a:xfrm>
              <a:off x="2277522" y="2534358"/>
              <a:ext cx="1492420" cy="105834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EBC19E5-79B3-09EF-BC29-9423D8090D98}"/>
                </a:ext>
              </a:extLst>
            </p:cNvPr>
            <p:cNvSpPr txBox="1"/>
            <p:nvPr/>
          </p:nvSpPr>
          <p:spPr>
            <a:xfrm>
              <a:off x="2271767" y="2629217"/>
              <a:ext cx="1541117" cy="8636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Recovery of non-volatile products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14E9645-9888-8DC8-0403-9C864AB9E1BB}"/>
              </a:ext>
            </a:extLst>
          </p:cNvPr>
          <p:cNvGrpSpPr/>
          <p:nvPr/>
        </p:nvGrpSpPr>
        <p:grpSpPr>
          <a:xfrm flipH="1">
            <a:off x="5283320" y="1226818"/>
            <a:ext cx="1548001" cy="1152000"/>
            <a:chOff x="2237306" y="2522139"/>
            <a:chExt cx="1944671" cy="1539408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0B70346-617E-D7DA-2CD8-B23109E26049}"/>
                </a:ext>
              </a:extLst>
            </p:cNvPr>
            <p:cNvSpPr/>
            <p:nvPr/>
          </p:nvSpPr>
          <p:spPr>
            <a:xfrm>
              <a:off x="2277521" y="2522139"/>
              <a:ext cx="1899445" cy="153940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627021B-1E97-2C09-684A-6EBD09964141}"/>
                </a:ext>
              </a:extLst>
            </p:cNvPr>
            <p:cNvSpPr txBox="1"/>
            <p:nvPr/>
          </p:nvSpPr>
          <p:spPr>
            <a:xfrm>
              <a:off x="2237306" y="2641436"/>
              <a:ext cx="1944671" cy="1357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Microbubble </a:t>
              </a:r>
              <a:r>
                <a:rPr lang="en-GB" sz="1200" i="1" dirty="0">
                  <a:solidFill>
                    <a:srgbClr val="008000"/>
                  </a:solidFill>
                </a:rPr>
                <a:t>reactive</a:t>
              </a:r>
              <a:r>
                <a:rPr lang="en-GB" sz="1200" dirty="0">
                  <a:solidFill>
                    <a:srgbClr val="008000"/>
                  </a:solidFill>
                </a:rPr>
                <a:t>-separations, say for removal of higher value-added molecules?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D0E9C0E-53B7-34F5-429C-A61A94A15880}"/>
              </a:ext>
            </a:extLst>
          </p:cNvPr>
          <p:cNvGrpSpPr/>
          <p:nvPr/>
        </p:nvGrpSpPr>
        <p:grpSpPr>
          <a:xfrm flipH="1">
            <a:off x="5623497" y="3385681"/>
            <a:ext cx="1548000" cy="1296000"/>
            <a:chOff x="2231690" y="2546577"/>
            <a:chExt cx="1944670" cy="1731833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DD8C9B8-CF11-E274-42DA-84B827F70383}"/>
                </a:ext>
              </a:extLst>
            </p:cNvPr>
            <p:cNvSpPr/>
            <p:nvPr/>
          </p:nvSpPr>
          <p:spPr>
            <a:xfrm>
              <a:off x="2263863" y="2546577"/>
              <a:ext cx="1899446" cy="173183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B6511A6-51E6-BF45-D724-3B4A9E47D7AF}"/>
                </a:ext>
              </a:extLst>
            </p:cNvPr>
            <p:cNvSpPr txBox="1"/>
            <p:nvPr/>
          </p:nvSpPr>
          <p:spPr>
            <a:xfrm>
              <a:off x="2231690" y="2616998"/>
              <a:ext cx="1944670" cy="1603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Downstream processing: impact </a:t>
              </a:r>
            </a:p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of hard-to-remove byproducts, product titre, etc on purification 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E94FCA0-E025-BD51-94F1-3A9706812F6D}"/>
              </a:ext>
            </a:extLst>
          </p:cNvPr>
          <p:cNvGrpSpPr/>
          <p:nvPr/>
        </p:nvGrpSpPr>
        <p:grpSpPr>
          <a:xfrm flipH="1">
            <a:off x="5216148" y="5095248"/>
            <a:ext cx="1440001" cy="1007999"/>
            <a:chOff x="2364266" y="2583234"/>
            <a:chExt cx="1808995" cy="1346983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D7F1C1B-3CAE-1CA6-CD80-CE7E4CD2ED5E}"/>
                </a:ext>
              </a:extLst>
            </p:cNvPr>
            <p:cNvSpPr/>
            <p:nvPr/>
          </p:nvSpPr>
          <p:spPr>
            <a:xfrm>
              <a:off x="2364266" y="2583234"/>
              <a:ext cx="1808995" cy="13469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BE9A2F2-7FEF-1262-BD3B-E2CDB251807D}"/>
                </a:ext>
              </a:extLst>
            </p:cNvPr>
            <p:cNvSpPr txBox="1"/>
            <p:nvPr/>
          </p:nvSpPr>
          <p:spPr>
            <a:xfrm>
              <a:off x="2434979" y="2630485"/>
              <a:ext cx="1673320" cy="11104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Recycling microbial broth after downstream product removal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68E3BE1-F8CC-E795-1B8F-613DD7CA007F}"/>
              </a:ext>
            </a:extLst>
          </p:cNvPr>
          <p:cNvGrpSpPr/>
          <p:nvPr/>
        </p:nvGrpSpPr>
        <p:grpSpPr>
          <a:xfrm flipH="1">
            <a:off x="4274866" y="3257296"/>
            <a:ext cx="1151999" cy="792000"/>
            <a:chOff x="2421617" y="2522139"/>
            <a:chExt cx="1447196" cy="1058343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5B24D00-94EB-E99F-4908-71730E438B3C}"/>
                </a:ext>
              </a:extLst>
            </p:cNvPr>
            <p:cNvSpPr/>
            <p:nvPr/>
          </p:nvSpPr>
          <p:spPr>
            <a:xfrm>
              <a:off x="2449826" y="2522139"/>
              <a:ext cx="1401971" cy="105834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C13AF5C-F475-948C-FEFA-EED7C4D57F52}"/>
                </a:ext>
              </a:extLst>
            </p:cNvPr>
            <p:cNvSpPr txBox="1"/>
            <p:nvPr/>
          </p:nvSpPr>
          <p:spPr>
            <a:xfrm>
              <a:off x="2421617" y="2628496"/>
              <a:ext cx="1447196" cy="8636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Integration with upstream processes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CFFD60DE-2CA4-A110-11CD-25CB9E6E43DA}"/>
              </a:ext>
            </a:extLst>
          </p:cNvPr>
          <p:cNvGrpSpPr/>
          <p:nvPr/>
        </p:nvGrpSpPr>
        <p:grpSpPr>
          <a:xfrm flipH="1">
            <a:off x="2598080" y="5617667"/>
            <a:ext cx="1188000" cy="1116000"/>
            <a:chOff x="2404600" y="2571015"/>
            <a:chExt cx="1492421" cy="1491303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12658EB-5FB7-FF0A-59EC-1A3215D7904B}"/>
                </a:ext>
              </a:extLst>
            </p:cNvPr>
            <p:cNvSpPr/>
            <p:nvPr/>
          </p:nvSpPr>
          <p:spPr>
            <a:xfrm>
              <a:off x="2404600" y="2571015"/>
              <a:ext cx="1492421" cy="149130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A16B8B5-3554-8F9C-FC7F-368530ACB42B}"/>
                </a:ext>
              </a:extLst>
            </p:cNvPr>
            <p:cNvSpPr txBox="1"/>
            <p:nvPr/>
          </p:nvSpPr>
          <p:spPr>
            <a:xfrm>
              <a:off x="2421618" y="2616277"/>
              <a:ext cx="1447196" cy="13572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Gaseous feedstocks versus soluble (e.g. </a:t>
              </a:r>
              <a:r>
                <a:rPr lang="en-GB" sz="1200" dirty="0" err="1">
                  <a:solidFill>
                    <a:srgbClr val="008000"/>
                  </a:solidFill>
                </a:rPr>
                <a:t>formate</a:t>
              </a:r>
              <a:r>
                <a:rPr lang="en-GB" sz="1200" dirty="0">
                  <a:solidFill>
                    <a:srgbClr val="008000"/>
                  </a:solidFill>
                </a:rPr>
                <a:t>, methanol)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20ED6FE-70C9-2FB8-4A86-EB162F0BF024}"/>
              </a:ext>
            </a:extLst>
          </p:cNvPr>
          <p:cNvGrpSpPr/>
          <p:nvPr/>
        </p:nvGrpSpPr>
        <p:grpSpPr>
          <a:xfrm flipH="1">
            <a:off x="3916274" y="5292141"/>
            <a:ext cx="1260003" cy="1008000"/>
            <a:chOff x="2422043" y="2607672"/>
            <a:chExt cx="1582872" cy="1346983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B223A8A-890A-FF02-CF63-DA36625F24D5}"/>
                </a:ext>
              </a:extLst>
            </p:cNvPr>
            <p:cNvSpPr/>
            <p:nvPr/>
          </p:nvSpPr>
          <p:spPr>
            <a:xfrm>
              <a:off x="2461318" y="2607672"/>
              <a:ext cx="1492419" cy="13469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6EC8E9B-6278-6942-8EAA-974E32B5CED9}"/>
                </a:ext>
              </a:extLst>
            </p:cNvPr>
            <p:cNvSpPr txBox="1"/>
            <p:nvPr/>
          </p:nvSpPr>
          <p:spPr>
            <a:xfrm>
              <a:off x="2422043" y="2724787"/>
              <a:ext cx="1582872" cy="11104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Gas recycles; impact of gas impurities; gas purification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822B731-22DA-538E-2EFC-78901CA12654}"/>
              </a:ext>
            </a:extLst>
          </p:cNvPr>
          <p:cNvGrpSpPr/>
          <p:nvPr/>
        </p:nvGrpSpPr>
        <p:grpSpPr>
          <a:xfrm flipH="1">
            <a:off x="6730202" y="4548992"/>
            <a:ext cx="1476000" cy="900005"/>
            <a:chOff x="2369417" y="2546577"/>
            <a:chExt cx="1854220" cy="1202664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C70B9CF-B094-A8DE-ABBC-E71B8EBCB54D}"/>
                </a:ext>
              </a:extLst>
            </p:cNvPr>
            <p:cNvSpPr/>
            <p:nvPr/>
          </p:nvSpPr>
          <p:spPr>
            <a:xfrm>
              <a:off x="2369417" y="2546577"/>
              <a:ext cx="1854220" cy="120266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E6DA04E-8BF4-0053-300C-879E4526DA5A}"/>
                </a:ext>
              </a:extLst>
            </p:cNvPr>
            <p:cNvSpPr txBox="1"/>
            <p:nvPr/>
          </p:nvSpPr>
          <p:spPr>
            <a:xfrm>
              <a:off x="2421617" y="2620257"/>
              <a:ext cx="1763770" cy="11104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Utilizing side streams to enhance overall system efficiency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A9DC7D9-C10E-4D66-4A10-48F7CA476B5C}"/>
              </a:ext>
            </a:extLst>
          </p:cNvPr>
          <p:cNvGrpSpPr/>
          <p:nvPr/>
        </p:nvGrpSpPr>
        <p:grpSpPr bwMode="invGray">
          <a:xfrm flipH="1">
            <a:off x="8816692" y="2896734"/>
            <a:ext cx="1619999" cy="1008000"/>
            <a:chOff x="2352174" y="2477080"/>
            <a:chExt cx="2035119" cy="1346980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A795B01-39D5-0A11-208A-15407A73358A}"/>
                </a:ext>
              </a:extLst>
            </p:cNvPr>
            <p:cNvSpPr/>
            <p:nvPr/>
          </p:nvSpPr>
          <p:spPr bwMode="invGray">
            <a:xfrm>
              <a:off x="2439743" y="2477080"/>
              <a:ext cx="1854221" cy="1346980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7C21865-2AA0-E9A9-10BB-26CBEE825935}"/>
                </a:ext>
              </a:extLst>
            </p:cNvPr>
            <p:cNvSpPr txBox="1"/>
            <p:nvPr/>
          </p:nvSpPr>
          <p:spPr bwMode="invGray">
            <a:xfrm>
              <a:off x="2352174" y="2667404"/>
              <a:ext cx="2035119" cy="11104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C1 products need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to be competitive against existing industry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C820C91-AFDC-A849-D707-F5C861A1AEAE}"/>
              </a:ext>
            </a:extLst>
          </p:cNvPr>
          <p:cNvGrpSpPr/>
          <p:nvPr/>
        </p:nvGrpSpPr>
        <p:grpSpPr bwMode="invGray">
          <a:xfrm flipH="1">
            <a:off x="8407725" y="4140142"/>
            <a:ext cx="1404000" cy="900000"/>
            <a:chOff x="2518238" y="2505365"/>
            <a:chExt cx="1763771" cy="1202658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5193F8BA-4916-3F9D-B637-A025408E0C92}"/>
                </a:ext>
              </a:extLst>
            </p:cNvPr>
            <p:cNvSpPr/>
            <p:nvPr/>
          </p:nvSpPr>
          <p:spPr bwMode="invGray">
            <a:xfrm>
              <a:off x="2518238" y="2505365"/>
              <a:ext cx="1763771" cy="1202658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DF160A46-4162-3F17-15ED-10AECBCD77EF}"/>
                </a:ext>
              </a:extLst>
            </p:cNvPr>
            <p:cNvSpPr txBox="1"/>
            <p:nvPr/>
          </p:nvSpPr>
          <p:spPr bwMode="invGray">
            <a:xfrm>
              <a:off x="2547451" y="2557432"/>
              <a:ext cx="1718550" cy="10583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Key questions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on ‘towards commercialisation‘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not asked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749886E-AD05-CF47-6D12-B495FE24F8D3}"/>
              </a:ext>
            </a:extLst>
          </p:cNvPr>
          <p:cNvGrpSpPr/>
          <p:nvPr/>
        </p:nvGrpSpPr>
        <p:grpSpPr>
          <a:xfrm flipH="1">
            <a:off x="6484992" y="5795174"/>
            <a:ext cx="1584000" cy="1008000"/>
            <a:chOff x="2490525" y="2441731"/>
            <a:chExt cx="2034117" cy="1491302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1066249-E7A2-25F8-44D5-C4B9BE163AB1}"/>
                </a:ext>
              </a:extLst>
            </p:cNvPr>
            <p:cNvSpPr/>
            <p:nvPr/>
          </p:nvSpPr>
          <p:spPr>
            <a:xfrm>
              <a:off x="2490525" y="2441731"/>
              <a:ext cx="2034117" cy="149130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A97B6CE-B7A2-875C-9945-DF453C77167C}"/>
                </a:ext>
              </a:extLst>
            </p:cNvPr>
            <p:cNvSpPr txBox="1"/>
            <p:nvPr/>
          </p:nvSpPr>
          <p:spPr>
            <a:xfrm>
              <a:off x="2538688" y="2635671"/>
              <a:ext cx="1944672" cy="1229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How do we answer </a:t>
              </a:r>
            </a:p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‘what-if’ questions in design &amp; operation decisions?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A35E518-6D47-8692-9FBA-2D603E174F95}"/>
              </a:ext>
            </a:extLst>
          </p:cNvPr>
          <p:cNvGrpSpPr/>
          <p:nvPr/>
        </p:nvGrpSpPr>
        <p:grpSpPr bwMode="invGray">
          <a:xfrm flipH="1">
            <a:off x="9042444" y="1675112"/>
            <a:ext cx="1368001" cy="1017895"/>
            <a:chOff x="2812822" y="2320941"/>
            <a:chExt cx="1718548" cy="1360205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6F367E1-7862-DC33-1D15-AEF6C76DD655}"/>
                </a:ext>
              </a:extLst>
            </p:cNvPr>
            <p:cNvSpPr/>
            <p:nvPr/>
          </p:nvSpPr>
          <p:spPr bwMode="invGray">
            <a:xfrm>
              <a:off x="2903880" y="2334164"/>
              <a:ext cx="1537647" cy="1346982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9D2BF64A-EF38-0ED0-3763-8BA00039AE02}"/>
                </a:ext>
              </a:extLst>
            </p:cNvPr>
            <p:cNvSpPr txBox="1"/>
            <p:nvPr/>
          </p:nvSpPr>
          <p:spPr bwMode="invGray">
            <a:xfrm>
              <a:off x="2812822" y="2320941"/>
              <a:ext cx="1718548" cy="13572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Holistic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overview and integration of knowledge is lacking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31BE5EE-9D54-CECD-899C-8C25B9CAF04A}"/>
              </a:ext>
            </a:extLst>
          </p:cNvPr>
          <p:cNvGrpSpPr/>
          <p:nvPr/>
        </p:nvGrpSpPr>
        <p:grpSpPr bwMode="invGray">
          <a:xfrm flipH="1">
            <a:off x="10447838" y="2326816"/>
            <a:ext cx="2052000" cy="1403998"/>
            <a:chOff x="2777929" y="2403765"/>
            <a:chExt cx="2577823" cy="1924264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1E05126-7313-B02C-7CA1-EE4BD5768DAA}"/>
                </a:ext>
              </a:extLst>
            </p:cNvPr>
            <p:cNvSpPr/>
            <p:nvPr/>
          </p:nvSpPr>
          <p:spPr bwMode="invGray">
            <a:xfrm>
              <a:off x="2777929" y="2403765"/>
              <a:ext cx="2577823" cy="192426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57BD7E7D-4809-EF1E-22D4-455FC546EBA7}"/>
                </a:ext>
              </a:extLst>
            </p:cNvPr>
            <p:cNvSpPr txBox="1"/>
            <p:nvPr/>
          </p:nvSpPr>
          <p:spPr bwMode="invGray">
            <a:xfrm>
              <a:off x="2834636" y="2495394"/>
              <a:ext cx="2396923" cy="16039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Field is diverse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with regard to industrially relevant organisms + processes: pressure, shear forces, growth media, productivity yields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2F564C1E-B8E1-380F-A096-6AFC60FE5FFB}"/>
              </a:ext>
            </a:extLst>
          </p:cNvPr>
          <p:cNvGrpSpPr/>
          <p:nvPr/>
        </p:nvGrpSpPr>
        <p:grpSpPr bwMode="invGray">
          <a:xfrm flipH="1">
            <a:off x="10593833" y="713732"/>
            <a:ext cx="1800002" cy="1404000"/>
            <a:chOff x="2938747" y="2453893"/>
            <a:chExt cx="2261248" cy="1783465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2D358EE3-DE2B-DB20-4A26-D54859B82593}"/>
                </a:ext>
              </a:extLst>
            </p:cNvPr>
            <p:cNvSpPr/>
            <p:nvPr/>
          </p:nvSpPr>
          <p:spPr bwMode="invGray">
            <a:xfrm>
              <a:off x="2938747" y="2453893"/>
              <a:ext cx="2261248" cy="178346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BC2C759F-B835-A3F8-84DB-298918EE87E1}"/>
                </a:ext>
              </a:extLst>
            </p:cNvPr>
            <p:cNvSpPr txBox="1"/>
            <p:nvPr/>
          </p:nvSpPr>
          <p:spPr bwMode="invGray">
            <a:xfrm>
              <a:off x="2980903" y="2579524"/>
              <a:ext cx="2170801" cy="16451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Identify key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components in gas fermentation knowledge gaps - physiology, </a:t>
              </a:r>
              <a:r>
                <a:rPr lang="en-GB" sz="1200" dirty="0" err="1">
                  <a:solidFill>
                    <a:schemeClr val="bg1"/>
                  </a:solidFill>
                </a:rPr>
                <a:t>synbio</a:t>
              </a:r>
              <a:r>
                <a:rPr lang="en-GB" sz="1200" dirty="0">
                  <a:solidFill>
                    <a:schemeClr val="bg1"/>
                  </a:solidFill>
                </a:rPr>
                <a:t> methods, bioreactors, bioprocesses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EFE74EB-E4F7-3DB6-EE27-90171BF7060A}"/>
              </a:ext>
            </a:extLst>
          </p:cNvPr>
          <p:cNvGrpSpPr/>
          <p:nvPr/>
        </p:nvGrpSpPr>
        <p:grpSpPr bwMode="invGray">
          <a:xfrm flipH="1">
            <a:off x="9124751" y="778154"/>
            <a:ext cx="1260000" cy="719999"/>
            <a:chOff x="2950234" y="2491489"/>
            <a:chExt cx="1582873" cy="986804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47E28CC-636E-90D9-DD78-66FBE2645FF6}"/>
                </a:ext>
              </a:extLst>
            </p:cNvPr>
            <p:cNvSpPr/>
            <p:nvPr/>
          </p:nvSpPr>
          <p:spPr bwMode="invGray">
            <a:xfrm>
              <a:off x="2950234" y="2491489"/>
              <a:ext cx="1582873" cy="986804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29C0FF1-BA80-913B-09CA-D5D68EDD27B2}"/>
                </a:ext>
              </a:extLst>
            </p:cNvPr>
            <p:cNvSpPr txBox="1"/>
            <p:nvPr/>
          </p:nvSpPr>
          <p:spPr bwMode="invGray">
            <a:xfrm>
              <a:off x="2972481" y="2553458"/>
              <a:ext cx="1537649" cy="8881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Trans- /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inter-disciplinary working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CA28E2D-AE61-E85F-0AD5-9EEF17627B33}"/>
              </a:ext>
            </a:extLst>
          </p:cNvPr>
          <p:cNvGrpSpPr/>
          <p:nvPr/>
        </p:nvGrpSpPr>
        <p:grpSpPr>
          <a:xfrm flipH="1">
            <a:off x="8046442" y="5233126"/>
            <a:ext cx="1692000" cy="1116002"/>
            <a:chOff x="2118149" y="2656547"/>
            <a:chExt cx="2125570" cy="1491297"/>
          </a:xfrm>
        </p:grpSpPr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9C4775E-0A7F-4692-AD64-75946DBB503C}"/>
                </a:ext>
              </a:extLst>
            </p:cNvPr>
            <p:cNvSpPr/>
            <p:nvPr/>
          </p:nvSpPr>
          <p:spPr>
            <a:xfrm>
              <a:off x="2118149" y="2656547"/>
              <a:ext cx="2125570" cy="149129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93269681-4DC8-A268-564C-D2D225030DD5}"/>
                </a:ext>
              </a:extLst>
            </p:cNvPr>
            <p:cNvSpPr txBox="1"/>
            <p:nvPr/>
          </p:nvSpPr>
          <p:spPr>
            <a:xfrm>
              <a:off x="2252724" y="2775847"/>
              <a:ext cx="1854221" cy="11104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Opportunities for detailed engineering appraisal and techno-economic assessment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8CD1D8E-87BB-9BC8-D31E-DA22B929F046}"/>
              </a:ext>
            </a:extLst>
          </p:cNvPr>
          <p:cNvGrpSpPr/>
          <p:nvPr/>
        </p:nvGrpSpPr>
        <p:grpSpPr bwMode="invGray">
          <a:xfrm flipH="1">
            <a:off x="7138349" y="3119840"/>
            <a:ext cx="1548000" cy="972000"/>
            <a:chOff x="2996181" y="2416296"/>
            <a:chExt cx="1944671" cy="1332189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05941046-4854-EDA1-7009-0CED1941F45E}"/>
                </a:ext>
              </a:extLst>
            </p:cNvPr>
            <p:cNvSpPr/>
            <p:nvPr/>
          </p:nvSpPr>
          <p:spPr bwMode="invGray">
            <a:xfrm>
              <a:off x="2996181" y="2416296"/>
              <a:ext cx="1944671" cy="1332189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11B2DA0-0BB1-E37C-BEC7-7056DE5399DB}"/>
                </a:ext>
              </a:extLst>
            </p:cNvPr>
            <p:cNvSpPr txBox="1"/>
            <p:nvPr/>
          </p:nvSpPr>
          <p:spPr bwMode="invGray">
            <a:xfrm>
              <a:off x="3087351" y="2558056"/>
              <a:ext cx="1763773" cy="10854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Policy framework and investment climate not where it should be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93B7F70-4AD3-E905-E386-F237132E03EA}"/>
              </a:ext>
            </a:extLst>
          </p:cNvPr>
          <p:cNvGrpSpPr/>
          <p:nvPr/>
        </p:nvGrpSpPr>
        <p:grpSpPr bwMode="invGray">
          <a:xfrm flipH="1">
            <a:off x="7364503" y="1959837"/>
            <a:ext cx="1512001" cy="971995"/>
            <a:chOff x="3019155" y="2428828"/>
            <a:chExt cx="1899446" cy="1332186"/>
          </a:xfrm>
        </p:grpSpPr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032D0BAC-3DAF-389D-0258-1D1B79A50E87}"/>
                </a:ext>
              </a:extLst>
            </p:cNvPr>
            <p:cNvSpPr/>
            <p:nvPr/>
          </p:nvSpPr>
          <p:spPr bwMode="invGray">
            <a:xfrm>
              <a:off x="3019155" y="2428828"/>
              <a:ext cx="1899446" cy="1332186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4903A290-1845-5A48-6B41-F1503C6BABA2}"/>
                </a:ext>
              </a:extLst>
            </p:cNvPr>
            <p:cNvSpPr txBox="1"/>
            <p:nvPr/>
          </p:nvSpPr>
          <p:spPr bwMode="invGray">
            <a:xfrm>
              <a:off x="3075866" y="2545517"/>
              <a:ext cx="1763771" cy="11389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Broader policies that take all these technologies into consideration</a:t>
              </a:r>
            </a:p>
          </p:txBody>
        </p: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C9C944F8-2571-0C47-8B68-20B0AF5F0508}"/>
              </a:ext>
            </a:extLst>
          </p:cNvPr>
          <p:cNvCxnSpPr>
            <a:cxnSpLocks/>
            <a:stCxn id="32" idx="2"/>
            <a:endCxn id="35" idx="6"/>
          </p:cNvCxnSpPr>
          <p:nvPr/>
        </p:nvCxnSpPr>
        <p:spPr>
          <a:xfrm>
            <a:off x="5859129" y="2821824"/>
            <a:ext cx="206073" cy="85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9D1BEFF4-7AFE-F20F-94F9-9AAA6002ADE7}"/>
              </a:ext>
            </a:extLst>
          </p:cNvPr>
          <p:cNvCxnSpPr>
            <a:cxnSpLocks/>
            <a:stCxn id="32" idx="0"/>
            <a:endCxn id="40" idx="5"/>
          </p:cNvCxnSpPr>
          <p:nvPr/>
        </p:nvCxnSpPr>
        <p:spPr>
          <a:xfrm flipV="1">
            <a:off x="5193129" y="2210111"/>
            <a:ext cx="315607" cy="2157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723C6ED-C2E4-1748-069D-DBD10A05FFB3}"/>
              </a:ext>
            </a:extLst>
          </p:cNvPr>
          <p:cNvCxnSpPr>
            <a:cxnSpLocks/>
            <a:stCxn id="32" idx="3"/>
            <a:endCxn id="43" idx="7"/>
          </p:cNvCxnSpPr>
          <p:nvPr/>
        </p:nvCxnSpPr>
        <p:spPr>
          <a:xfrm>
            <a:off x="5664062" y="3101838"/>
            <a:ext cx="191253" cy="4736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B67EAE42-B969-E091-2320-960B0326AB87}"/>
              </a:ext>
            </a:extLst>
          </p:cNvPr>
          <p:cNvCxnSpPr>
            <a:cxnSpLocks/>
            <a:stCxn id="35" idx="4"/>
            <a:endCxn id="43" idx="0"/>
          </p:cNvCxnSpPr>
          <p:nvPr/>
        </p:nvCxnSpPr>
        <p:spPr>
          <a:xfrm flipH="1">
            <a:off x="6389888" y="3226386"/>
            <a:ext cx="269313" cy="15929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70370FAD-00C0-31A5-55AB-5FA3503D7BCE}"/>
              </a:ext>
            </a:extLst>
          </p:cNvPr>
          <p:cNvCxnSpPr>
            <a:cxnSpLocks/>
            <a:stCxn id="307" idx="2"/>
            <a:endCxn id="43" idx="5"/>
          </p:cNvCxnSpPr>
          <p:nvPr/>
        </p:nvCxnSpPr>
        <p:spPr>
          <a:xfrm flipV="1">
            <a:off x="5566079" y="4491886"/>
            <a:ext cx="289236" cy="20411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7CBAB50E-273B-CE29-A21D-82E0BBCB246B}"/>
              </a:ext>
            </a:extLst>
          </p:cNvPr>
          <p:cNvCxnSpPr>
            <a:cxnSpLocks/>
            <a:stCxn id="56" idx="7"/>
            <a:endCxn id="10" idx="3"/>
          </p:cNvCxnSpPr>
          <p:nvPr/>
        </p:nvCxnSpPr>
        <p:spPr>
          <a:xfrm flipH="1" flipV="1">
            <a:off x="4027153" y="5382158"/>
            <a:ext cx="103839" cy="576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BF0FA83-6599-2A18-C317-56C57A6259D9}"/>
              </a:ext>
            </a:extLst>
          </p:cNvPr>
          <p:cNvCxnSpPr>
            <a:cxnSpLocks/>
            <a:stCxn id="54" idx="1"/>
            <a:endCxn id="56" idx="5"/>
          </p:cNvCxnSpPr>
          <p:nvPr/>
        </p:nvCxnSpPr>
        <p:spPr>
          <a:xfrm flipV="1">
            <a:off x="3772533" y="6152523"/>
            <a:ext cx="358459" cy="684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F32BB30F-7742-FF67-9924-84596FB4E226}"/>
              </a:ext>
            </a:extLst>
          </p:cNvPr>
          <p:cNvCxnSpPr>
            <a:cxnSpLocks/>
            <a:stCxn id="10" idx="5"/>
            <a:endCxn id="53" idx="0"/>
          </p:cNvCxnSpPr>
          <p:nvPr/>
        </p:nvCxnSpPr>
        <p:spPr>
          <a:xfrm flipH="1">
            <a:off x="3192080" y="5382158"/>
            <a:ext cx="122310" cy="23550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E0D0550-4B57-8CA1-556D-D94FB03ECB95}"/>
              </a:ext>
            </a:extLst>
          </p:cNvPr>
          <p:cNvCxnSpPr>
            <a:cxnSpLocks/>
            <a:stCxn id="26" idx="1"/>
            <a:endCxn id="20" idx="4"/>
          </p:cNvCxnSpPr>
          <p:nvPr/>
        </p:nvCxnSpPr>
        <p:spPr>
          <a:xfrm flipV="1">
            <a:off x="2279442" y="5251606"/>
            <a:ext cx="197029" cy="2486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83E7607-4A7E-9881-F8B4-D1920CE4FD5E}"/>
              </a:ext>
            </a:extLst>
          </p:cNvPr>
          <p:cNvCxnSpPr>
            <a:cxnSpLocks/>
            <a:stCxn id="3" idx="0"/>
            <a:endCxn id="13" idx="5"/>
          </p:cNvCxnSpPr>
          <p:nvPr/>
        </p:nvCxnSpPr>
        <p:spPr>
          <a:xfrm flipH="1" flipV="1">
            <a:off x="1050749" y="3318299"/>
            <a:ext cx="193403" cy="2449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DF299C2-8B1C-2A51-F419-C4DC9C1C02D0}"/>
              </a:ext>
            </a:extLst>
          </p:cNvPr>
          <p:cNvCxnSpPr>
            <a:cxnSpLocks/>
            <a:stCxn id="13" idx="1"/>
            <a:endCxn id="7" idx="3"/>
          </p:cNvCxnSpPr>
          <p:nvPr/>
        </p:nvCxnSpPr>
        <p:spPr>
          <a:xfrm flipV="1">
            <a:off x="2272628" y="2535018"/>
            <a:ext cx="354720" cy="14688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412EE28F-1E55-DE5A-35D1-EE1994A1A752}"/>
              </a:ext>
            </a:extLst>
          </p:cNvPr>
          <p:cNvCxnSpPr>
            <a:cxnSpLocks/>
            <a:stCxn id="16" idx="5"/>
            <a:endCxn id="20" idx="0"/>
          </p:cNvCxnSpPr>
          <p:nvPr/>
        </p:nvCxnSpPr>
        <p:spPr>
          <a:xfrm flipH="1">
            <a:off x="2476471" y="4269319"/>
            <a:ext cx="42821" cy="2982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D4B4B90-4FB4-7AFE-6C92-3ACA3064DE9A}"/>
              </a:ext>
            </a:extLst>
          </p:cNvPr>
          <p:cNvCxnSpPr>
            <a:cxnSpLocks/>
            <a:stCxn id="3" idx="2"/>
            <a:endCxn id="16" idx="6"/>
          </p:cNvCxnSpPr>
          <p:nvPr/>
        </p:nvCxnSpPr>
        <p:spPr>
          <a:xfrm flipV="1">
            <a:off x="2090152" y="3849298"/>
            <a:ext cx="149720" cy="1099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26CCE50A-CA8B-C172-05BE-9DB7D68B8EB7}"/>
              </a:ext>
            </a:extLst>
          </p:cNvPr>
          <p:cNvCxnSpPr>
            <a:cxnSpLocks/>
            <a:stCxn id="13" idx="3"/>
            <a:endCxn id="16" idx="7"/>
          </p:cNvCxnSpPr>
          <p:nvPr/>
        </p:nvCxnSpPr>
        <p:spPr>
          <a:xfrm>
            <a:off x="2272628" y="3318299"/>
            <a:ext cx="246664" cy="1109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F3898843-2D55-0C97-1F61-CCD9B1102650}"/>
              </a:ext>
            </a:extLst>
          </p:cNvPr>
          <p:cNvCxnSpPr>
            <a:cxnSpLocks/>
            <a:stCxn id="23" idx="0"/>
            <a:endCxn id="3" idx="4"/>
          </p:cNvCxnSpPr>
          <p:nvPr/>
        </p:nvCxnSpPr>
        <p:spPr>
          <a:xfrm flipV="1">
            <a:off x="1030479" y="4355261"/>
            <a:ext cx="213673" cy="12554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F050E5B0-6397-3831-7E4F-5BF2E33CF205}"/>
              </a:ext>
            </a:extLst>
          </p:cNvPr>
          <p:cNvCxnSpPr>
            <a:cxnSpLocks/>
            <a:stCxn id="23" idx="2"/>
            <a:endCxn id="20" idx="6"/>
          </p:cNvCxnSpPr>
          <p:nvPr/>
        </p:nvCxnSpPr>
        <p:spPr>
          <a:xfrm>
            <a:off x="1768479" y="4876804"/>
            <a:ext cx="149992" cy="3280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4F2D24F5-2997-5D32-D318-66414E575F40}"/>
              </a:ext>
            </a:extLst>
          </p:cNvPr>
          <p:cNvCxnSpPr>
            <a:stCxn id="26" idx="7"/>
            <a:endCxn id="23" idx="4"/>
          </p:cNvCxnSpPr>
          <p:nvPr/>
        </p:nvCxnSpPr>
        <p:spPr>
          <a:xfrm flipV="1">
            <a:off x="955738" y="5272804"/>
            <a:ext cx="74741" cy="22742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C51D791C-A566-1084-4964-413A56A50C67}"/>
              </a:ext>
            </a:extLst>
          </p:cNvPr>
          <p:cNvCxnSpPr>
            <a:cxnSpLocks/>
            <a:stCxn id="10" idx="0"/>
            <a:endCxn id="16" idx="4"/>
          </p:cNvCxnSpPr>
          <p:nvPr/>
        </p:nvCxnSpPr>
        <p:spPr>
          <a:xfrm flipH="1" flipV="1">
            <a:off x="3193872" y="4443298"/>
            <a:ext cx="476899" cy="1706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E43EF0D4-A78D-1CA1-850C-5D42DE0550BB}"/>
              </a:ext>
            </a:extLst>
          </p:cNvPr>
          <p:cNvCxnSpPr>
            <a:cxnSpLocks/>
            <a:stCxn id="20" idx="2"/>
            <a:endCxn id="10" idx="6"/>
          </p:cNvCxnSpPr>
          <p:nvPr/>
        </p:nvCxnSpPr>
        <p:spPr>
          <a:xfrm>
            <a:off x="3034471" y="4909606"/>
            <a:ext cx="132301" cy="1543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209EB1FE-00BB-D70C-17DA-CD89033FFF8E}"/>
              </a:ext>
            </a:extLst>
          </p:cNvPr>
          <p:cNvCxnSpPr>
            <a:cxnSpLocks/>
            <a:stCxn id="26" idx="2"/>
            <a:endCxn id="53" idx="6"/>
          </p:cNvCxnSpPr>
          <p:nvPr/>
        </p:nvCxnSpPr>
        <p:spPr>
          <a:xfrm>
            <a:off x="2553590" y="5818431"/>
            <a:ext cx="44490" cy="35723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91CE2711-E2F8-684E-1C67-D97B8A9CA84F}"/>
              </a:ext>
            </a:extLst>
          </p:cNvPr>
          <p:cNvCxnSpPr>
            <a:stCxn id="29" idx="4"/>
            <a:endCxn id="13" idx="0"/>
          </p:cNvCxnSpPr>
          <p:nvPr/>
        </p:nvCxnSpPr>
        <p:spPr>
          <a:xfrm>
            <a:off x="1599446" y="2437804"/>
            <a:ext cx="62242" cy="11229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E9F55C62-D9D6-1562-AB4F-9590BE9DFA5C}"/>
              </a:ext>
            </a:extLst>
          </p:cNvPr>
          <p:cNvCxnSpPr>
            <a:cxnSpLocks/>
            <a:stCxn id="16" idx="1"/>
            <a:endCxn id="32" idx="6"/>
          </p:cNvCxnSpPr>
          <p:nvPr/>
        </p:nvCxnSpPr>
        <p:spPr>
          <a:xfrm flipV="1">
            <a:off x="3868452" y="2821824"/>
            <a:ext cx="658677" cy="6074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F7FA56FF-7565-5651-9702-3D14164DF49B}"/>
              </a:ext>
            </a:extLst>
          </p:cNvPr>
          <p:cNvCxnSpPr>
            <a:cxnSpLocks/>
            <a:stCxn id="16" idx="2"/>
            <a:endCxn id="50" idx="6"/>
          </p:cNvCxnSpPr>
          <p:nvPr/>
        </p:nvCxnSpPr>
        <p:spPr>
          <a:xfrm flipV="1">
            <a:off x="4147872" y="3653296"/>
            <a:ext cx="140539" cy="19600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05D68AB3-85D0-D83A-50C0-0F3FE0D50503}"/>
              </a:ext>
            </a:extLst>
          </p:cNvPr>
          <p:cNvCxnSpPr>
            <a:cxnSpLocks/>
            <a:stCxn id="16" idx="3"/>
            <a:endCxn id="307" idx="7"/>
          </p:cNvCxnSpPr>
          <p:nvPr/>
        </p:nvCxnSpPr>
        <p:spPr>
          <a:xfrm>
            <a:off x="3868452" y="4269319"/>
            <a:ext cx="683606" cy="9575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BD0E1D73-856E-C404-81D1-FF1BC774C17D}"/>
              </a:ext>
            </a:extLst>
          </p:cNvPr>
          <p:cNvCxnSpPr>
            <a:cxnSpLocks/>
            <a:stCxn id="43" idx="4"/>
            <a:endCxn id="47" idx="0"/>
          </p:cNvCxnSpPr>
          <p:nvPr/>
        </p:nvCxnSpPr>
        <p:spPr>
          <a:xfrm flipH="1">
            <a:off x="5936150" y="4681681"/>
            <a:ext cx="453738" cy="41356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A457CCAA-5F47-1259-F3A9-572022E47712}"/>
              </a:ext>
            </a:extLst>
          </p:cNvPr>
          <p:cNvCxnSpPr>
            <a:cxnSpLocks/>
            <a:stCxn id="43" idx="2"/>
            <a:endCxn id="62" idx="0"/>
          </p:cNvCxnSpPr>
          <p:nvPr/>
        </p:nvCxnSpPr>
        <p:spPr>
          <a:xfrm>
            <a:off x="7145889" y="4033681"/>
            <a:ext cx="322313" cy="51530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AFCAE0D6-930A-22AD-985D-E0BFF60BC283}"/>
              </a:ext>
            </a:extLst>
          </p:cNvPr>
          <p:cNvCxnSpPr>
            <a:cxnSpLocks/>
            <a:stCxn id="50" idx="4"/>
            <a:endCxn id="307" idx="0"/>
          </p:cNvCxnSpPr>
          <p:nvPr/>
        </p:nvCxnSpPr>
        <p:spPr>
          <a:xfrm>
            <a:off x="4846410" y="4049296"/>
            <a:ext cx="125669" cy="1787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E0EFA979-02DA-5EEF-CA12-EF0675C97D6A}"/>
              </a:ext>
            </a:extLst>
          </p:cNvPr>
          <p:cNvCxnSpPr>
            <a:cxnSpLocks/>
            <a:stCxn id="307" idx="4"/>
            <a:endCxn id="47" idx="7"/>
          </p:cNvCxnSpPr>
          <p:nvPr/>
        </p:nvCxnSpPr>
        <p:spPr>
          <a:xfrm>
            <a:off x="4972079" y="5163996"/>
            <a:ext cx="454954" cy="788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>
            <a:extLst>
              <a:ext uri="{FF2B5EF4-FFF2-40B4-BE49-F238E27FC236}">
                <a16:creationId xmlns:a16="http://schemas.microsoft.com/office/drawing/2014/main" id="{7D2ACA89-8DDA-A3FF-6FAE-3A152E42A54D}"/>
              </a:ext>
            </a:extLst>
          </p:cNvPr>
          <p:cNvCxnSpPr>
            <a:stCxn id="50" idx="2"/>
            <a:endCxn id="43" idx="6"/>
          </p:cNvCxnSpPr>
          <p:nvPr/>
        </p:nvCxnSpPr>
        <p:spPr>
          <a:xfrm>
            <a:off x="5404410" y="3653296"/>
            <a:ext cx="229478" cy="38038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9B009697-ADCA-7C71-24E6-A8F635E5E325}"/>
              </a:ext>
            </a:extLst>
          </p:cNvPr>
          <p:cNvCxnSpPr>
            <a:cxnSpLocks/>
            <a:stCxn id="40" idx="3"/>
            <a:endCxn id="35" idx="0"/>
          </p:cNvCxnSpPr>
          <p:nvPr/>
        </p:nvCxnSpPr>
        <p:spPr>
          <a:xfrm>
            <a:off x="6577882" y="2210112"/>
            <a:ext cx="81319" cy="22427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11C97298-3113-3E46-7151-535423B6AA14}"/>
              </a:ext>
            </a:extLst>
          </p:cNvPr>
          <p:cNvCxnSpPr>
            <a:cxnSpLocks/>
            <a:stCxn id="62" idx="4"/>
            <a:endCxn id="74" idx="0"/>
          </p:cNvCxnSpPr>
          <p:nvPr/>
        </p:nvCxnSpPr>
        <p:spPr>
          <a:xfrm flipH="1">
            <a:off x="7276992" y="5448990"/>
            <a:ext cx="191210" cy="3461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83096E1D-842B-4F23-0A0C-5C7F635D1739}"/>
              </a:ext>
            </a:extLst>
          </p:cNvPr>
          <p:cNvCxnSpPr>
            <a:cxnSpLocks/>
            <a:stCxn id="47" idx="4"/>
            <a:endCxn id="74" idx="6"/>
          </p:cNvCxnSpPr>
          <p:nvPr/>
        </p:nvCxnSpPr>
        <p:spPr>
          <a:xfrm>
            <a:off x="5936150" y="6103247"/>
            <a:ext cx="548842" cy="1959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8E200351-7CA8-16A2-38CE-14C4FCF680D6}"/>
              </a:ext>
            </a:extLst>
          </p:cNvPr>
          <p:cNvCxnSpPr>
            <a:cxnSpLocks/>
            <a:stCxn id="74" idx="2"/>
            <a:endCxn id="92" idx="5"/>
          </p:cNvCxnSpPr>
          <p:nvPr/>
        </p:nvCxnSpPr>
        <p:spPr>
          <a:xfrm flipV="1">
            <a:off x="8068992" y="6185693"/>
            <a:ext cx="225238" cy="11348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EB57F2B-731E-7DF0-243D-D403C9219A1F}"/>
              </a:ext>
            </a:extLst>
          </p:cNvPr>
          <p:cNvCxnSpPr>
            <a:cxnSpLocks/>
            <a:stCxn id="92" idx="6"/>
            <a:endCxn id="62" idx="3"/>
          </p:cNvCxnSpPr>
          <p:nvPr/>
        </p:nvCxnSpPr>
        <p:spPr>
          <a:xfrm flipH="1" flipV="1">
            <a:off x="7990047" y="5317194"/>
            <a:ext cx="56395" cy="47393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E6ABB2BE-3AA6-3586-546E-66F54BD0B796}"/>
              </a:ext>
            </a:extLst>
          </p:cNvPr>
          <p:cNvCxnSpPr>
            <a:cxnSpLocks/>
            <a:stCxn id="92" idx="0"/>
            <a:endCxn id="68" idx="4"/>
          </p:cNvCxnSpPr>
          <p:nvPr/>
        </p:nvCxnSpPr>
        <p:spPr>
          <a:xfrm flipV="1">
            <a:off x="8892442" y="5040142"/>
            <a:ext cx="217283" cy="1929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D8B7001A-CFDD-DE10-906C-C38910C908AA}"/>
              </a:ext>
            </a:extLst>
          </p:cNvPr>
          <p:cNvCxnSpPr>
            <a:cxnSpLocks/>
            <a:stCxn id="68" idx="6"/>
            <a:endCxn id="62" idx="1"/>
          </p:cNvCxnSpPr>
          <p:nvPr/>
        </p:nvCxnSpPr>
        <p:spPr>
          <a:xfrm flipH="1">
            <a:off x="7990047" y="4590142"/>
            <a:ext cx="417678" cy="90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59F14D4D-9763-4DE4-5173-1A26B6C0F4A2}"/>
              </a:ext>
            </a:extLst>
          </p:cNvPr>
          <p:cNvCxnSpPr>
            <a:cxnSpLocks/>
            <a:stCxn id="68" idx="7"/>
            <a:endCxn id="95" idx="3"/>
          </p:cNvCxnSpPr>
          <p:nvPr/>
        </p:nvCxnSpPr>
        <p:spPr>
          <a:xfrm flipH="1" flipV="1">
            <a:off x="8459650" y="3949494"/>
            <a:ext cx="153686" cy="3224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F97B2147-4E28-1171-C5D4-E4027A170841}"/>
              </a:ext>
            </a:extLst>
          </p:cNvPr>
          <p:cNvCxnSpPr>
            <a:cxnSpLocks/>
            <a:stCxn id="95" idx="0"/>
            <a:endCxn id="98" idx="5"/>
          </p:cNvCxnSpPr>
          <p:nvPr/>
        </p:nvCxnSpPr>
        <p:spPr>
          <a:xfrm flipH="1" flipV="1">
            <a:off x="7585930" y="2789487"/>
            <a:ext cx="326419" cy="3303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3DD5B9D7-FAD5-B12A-3F6F-ED6AA3F58986}"/>
              </a:ext>
            </a:extLst>
          </p:cNvPr>
          <p:cNvCxnSpPr>
            <a:stCxn id="69" idx="0"/>
            <a:endCxn id="65" idx="5"/>
          </p:cNvCxnSpPr>
          <p:nvPr/>
        </p:nvCxnSpPr>
        <p:spPr>
          <a:xfrm flipV="1">
            <a:off x="9104469" y="3757116"/>
            <a:ext cx="2670" cy="42199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6DE10DB5-0FB0-3B1A-41D4-504F4CA504DC}"/>
              </a:ext>
            </a:extLst>
          </p:cNvPr>
          <p:cNvCxnSpPr>
            <a:cxnSpLocks/>
            <a:stCxn id="80" idx="2"/>
            <a:endCxn id="86" idx="5"/>
          </p:cNvCxnSpPr>
          <p:nvPr/>
        </p:nvCxnSpPr>
        <p:spPr>
          <a:xfrm flipV="1">
            <a:off x="10337961" y="1912121"/>
            <a:ext cx="519476" cy="2768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E7A2E672-C3A6-72E6-4828-85D02C42C94F}"/>
              </a:ext>
            </a:extLst>
          </p:cNvPr>
          <p:cNvCxnSpPr>
            <a:stCxn id="86" idx="4"/>
            <a:endCxn id="83" idx="0"/>
          </p:cNvCxnSpPr>
          <p:nvPr/>
        </p:nvCxnSpPr>
        <p:spPr>
          <a:xfrm flipH="1">
            <a:off x="11473838" y="2117732"/>
            <a:ext cx="19996" cy="20908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59236EAD-20EC-17CB-ADC6-B1731ADBBA30}"/>
              </a:ext>
            </a:extLst>
          </p:cNvPr>
          <p:cNvCxnSpPr>
            <a:cxnSpLocks/>
            <a:stCxn id="80" idx="3"/>
            <a:endCxn id="83" idx="7"/>
          </p:cNvCxnSpPr>
          <p:nvPr/>
        </p:nvCxnSpPr>
        <p:spPr>
          <a:xfrm flipV="1">
            <a:off x="10158710" y="2532427"/>
            <a:ext cx="589636" cy="129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5C853934-E2DC-BDD8-72BD-95C4710CEB9E}"/>
              </a:ext>
            </a:extLst>
          </p:cNvPr>
          <p:cNvCxnSpPr>
            <a:stCxn id="95" idx="2"/>
            <a:endCxn id="65" idx="6"/>
          </p:cNvCxnSpPr>
          <p:nvPr/>
        </p:nvCxnSpPr>
        <p:spPr>
          <a:xfrm flipV="1">
            <a:off x="8686349" y="3400734"/>
            <a:ext cx="204635" cy="20510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BCE24E54-3C84-C990-DDB2-DF797FBFF339}"/>
              </a:ext>
            </a:extLst>
          </p:cNvPr>
          <p:cNvCxnSpPr>
            <a:cxnSpLocks/>
            <a:stCxn id="65" idx="7"/>
            <a:endCxn id="98" idx="2"/>
          </p:cNvCxnSpPr>
          <p:nvPr/>
        </p:nvCxnSpPr>
        <p:spPr>
          <a:xfrm flipH="1" flipV="1">
            <a:off x="8876504" y="2445835"/>
            <a:ext cx="230635" cy="59851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9CCD3A48-DABF-2AE1-DD11-83ABF3E66DF7}"/>
              </a:ext>
            </a:extLst>
          </p:cNvPr>
          <p:cNvCxnSpPr>
            <a:cxnSpLocks/>
            <a:stCxn id="80" idx="6"/>
            <a:endCxn id="98" idx="1"/>
          </p:cNvCxnSpPr>
          <p:nvPr/>
        </p:nvCxnSpPr>
        <p:spPr>
          <a:xfrm flipH="1" flipV="1">
            <a:off x="8655077" y="2102182"/>
            <a:ext cx="458884" cy="868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965E95E7-07C0-E41A-8119-3BAEF35E2551}"/>
              </a:ext>
            </a:extLst>
          </p:cNvPr>
          <p:cNvGrpSpPr/>
          <p:nvPr/>
        </p:nvGrpSpPr>
        <p:grpSpPr>
          <a:xfrm flipH="1">
            <a:off x="4307365" y="4227996"/>
            <a:ext cx="1332001" cy="936000"/>
            <a:chOff x="2398644" y="2583234"/>
            <a:chExt cx="1673322" cy="1250771"/>
          </a:xfrm>
        </p:grpSpPr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50DD994B-8D4F-0F99-A0BF-094F5AF78EAD}"/>
                </a:ext>
              </a:extLst>
            </p:cNvPr>
            <p:cNvSpPr/>
            <p:nvPr/>
          </p:nvSpPr>
          <p:spPr>
            <a:xfrm>
              <a:off x="2490711" y="2583234"/>
              <a:ext cx="1492421" cy="12507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8000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id="{FC502060-7674-592B-7A28-896C37000DE7}"/>
                </a:ext>
              </a:extLst>
            </p:cNvPr>
            <p:cNvSpPr txBox="1"/>
            <p:nvPr/>
          </p:nvSpPr>
          <p:spPr>
            <a:xfrm>
              <a:off x="2398644" y="2604057"/>
              <a:ext cx="1673322" cy="11104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Need to </a:t>
              </a:r>
            </a:p>
            <a:p>
              <a:pPr algn="ctr"/>
              <a:r>
                <a:rPr lang="en-GB" sz="1200" dirty="0">
                  <a:solidFill>
                    <a:srgbClr val="008000"/>
                  </a:solidFill>
                </a:rPr>
                <a:t>utilise side-streams in gas fermentation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E1FFAC4-2BE4-59A0-13A6-F127E74867E7}"/>
              </a:ext>
            </a:extLst>
          </p:cNvPr>
          <p:cNvGrpSpPr/>
          <p:nvPr/>
        </p:nvGrpSpPr>
        <p:grpSpPr bwMode="invGray">
          <a:xfrm flipH="1">
            <a:off x="9887105" y="5430751"/>
            <a:ext cx="1116000" cy="756001"/>
            <a:chOff x="2812391" y="2452641"/>
            <a:chExt cx="1401973" cy="1010237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FED00367-0B70-5887-D10A-C61E8855E92E}"/>
                </a:ext>
              </a:extLst>
            </p:cNvPr>
            <p:cNvSpPr/>
            <p:nvPr/>
          </p:nvSpPr>
          <p:spPr bwMode="invGray">
            <a:xfrm>
              <a:off x="2812391" y="2452641"/>
              <a:ext cx="1401973" cy="101023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905C6CF-13CF-00DE-E1C9-B465CDF3EB9B}"/>
                </a:ext>
              </a:extLst>
            </p:cNvPr>
            <p:cNvSpPr txBox="1"/>
            <p:nvPr/>
          </p:nvSpPr>
          <p:spPr bwMode="invGray">
            <a:xfrm>
              <a:off x="2834634" y="2535472"/>
              <a:ext cx="1356748" cy="8636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Industrial engagement/ funding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A5B31952-5F55-38F3-2224-96979178BD8C}"/>
              </a:ext>
            </a:extLst>
          </p:cNvPr>
          <p:cNvGrpSpPr/>
          <p:nvPr/>
        </p:nvGrpSpPr>
        <p:grpSpPr bwMode="invGray">
          <a:xfrm flipH="1">
            <a:off x="10043709" y="3906236"/>
            <a:ext cx="2340000" cy="1512000"/>
            <a:chOff x="2073682" y="2464859"/>
            <a:chExt cx="2939620" cy="2020475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C41051B9-DD15-A8D7-539D-811B7AD9C32C}"/>
                </a:ext>
              </a:extLst>
            </p:cNvPr>
            <p:cNvSpPr/>
            <p:nvPr/>
          </p:nvSpPr>
          <p:spPr bwMode="invGray">
            <a:xfrm>
              <a:off x="2073682" y="2464859"/>
              <a:ext cx="2939620" cy="2020475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809AD9FD-1AFF-B8C0-D81B-7DFCE0A34B6B}"/>
                </a:ext>
              </a:extLst>
            </p:cNvPr>
            <p:cNvSpPr txBox="1"/>
            <p:nvPr/>
          </p:nvSpPr>
          <p:spPr bwMode="invGray">
            <a:xfrm>
              <a:off x="2162682" y="2583880"/>
              <a:ext cx="2758720" cy="18507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Can enough CO</a:t>
              </a:r>
              <a:r>
                <a:rPr lang="en-GB" sz="1200" baseline="-25000" dirty="0">
                  <a:solidFill>
                    <a:schemeClr val="bg1"/>
                  </a:solidFill>
                </a:rPr>
                <a:t>2</a:t>
              </a:r>
              <a:r>
                <a:rPr lang="en-GB" sz="1200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be fixed as biomass in relation to ethanol/methane via Wood-</a:t>
              </a:r>
              <a:r>
                <a:rPr lang="en-GB" sz="1200" dirty="0" err="1">
                  <a:solidFill>
                    <a:schemeClr val="bg1"/>
                  </a:solidFill>
                </a:rPr>
                <a:t>Ljungdahl</a:t>
              </a:r>
              <a:r>
                <a:rPr lang="en-GB" sz="1200" dirty="0">
                  <a:solidFill>
                    <a:schemeClr val="bg1"/>
                  </a:solidFill>
                </a:rPr>
                <a:t> Pathway to generate biomass-derived platform chemicals in a commercially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feasible way?</a:t>
              </a:r>
            </a:p>
          </p:txBody>
        </p:sp>
      </p:grp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BE3ADB5-DE42-5D3A-6FBE-8520F1FA02D9}"/>
              </a:ext>
            </a:extLst>
          </p:cNvPr>
          <p:cNvCxnSpPr>
            <a:cxnSpLocks/>
            <a:stCxn id="83" idx="4"/>
            <a:endCxn id="117" idx="0"/>
          </p:cNvCxnSpPr>
          <p:nvPr/>
        </p:nvCxnSpPr>
        <p:spPr>
          <a:xfrm flipH="1">
            <a:off x="11213709" y="3730814"/>
            <a:ext cx="260129" cy="17542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F3E7B6-B8A1-7CE2-4F97-67A2BB624FAB}"/>
              </a:ext>
            </a:extLst>
          </p:cNvPr>
          <p:cNvCxnSpPr>
            <a:cxnSpLocks/>
            <a:stCxn id="65" idx="3"/>
            <a:endCxn id="117" idx="7"/>
          </p:cNvCxnSpPr>
          <p:nvPr/>
        </p:nvCxnSpPr>
        <p:spPr>
          <a:xfrm>
            <a:off x="10150829" y="3757116"/>
            <a:ext cx="235565" cy="37054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3B0F125-9EEE-0744-5E5D-F56BF48DF2A5}"/>
              </a:ext>
            </a:extLst>
          </p:cNvPr>
          <p:cNvCxnSpPr>
            <a:cxnSpLocks/>
            <a:stCxn id="68" idx="3"/>
            <a:endCxn id="59" idx="0"/>
          </p:cNvCxnSpPr>
          <p:nvPr/>
        </p:nvCxnSpPr>
        <p:spPr>
          <a:xfrm>
            <a:off x="9606114" y="4908340"/>
            <a:ext cx="838991" cy="5224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0125F38-D1A1-4858-F083-1B69C23B21EC}"/>
              </a:ext>
            </a:extLst>
          </p:cNvPr>
          <p:cNvCxnSpPr>
            <a:cxnSpLocks/>
            <a:stCxn id="92" idx="2"/>
            <a:endCxn id="59" idx="6"/>
          </p:cNvCxnSpPr>
          <p:nvPr/>
        </p:nvCxnSpPr>
        <p:spPr>
          <a:xfrm>
            <a:off x="9738442" y="5791127"/>
            <a:ext cx="148663" cy="176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830135C-4A06-5E25-B44E-637B96DFC3AB}"/>
              </a:ext>
            </a:extLst>
          </p:cNvPr>
          <p:cNvCxnSpPr>
            <a:stCxn id="89" idx="4"/>
            <a:endCxn id="80" idx="0"/>
          </p:cNvCxnSpPr>
          <p:nvPr/>
        </p:nvCxnSpPr>
        <p:spPr>
          <a:xfrm flipH="1">
            <a:off x="9725961" y="1498153"/>
            <a:ext cx="28790" cy="18685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92F02C2-244D-4ACC-8F75-803B1A1F2E2C}"/>
              </a:ext>
            </a:extLst>
          </p:cNvPr>
          <p:cNvCxnSpPr>
            <a:cxnSpLocks/>
            <a:stCxn id="90" idx="1"/>
            <a:endCxn id="86" idx="7"/>
          </p:cNvCxnSpPr>
          <p:nvPr/>
        </p:nvCxnSpPr>
        <p:spPr>
          <a:xfrm flipV="1">
            <a:off x="10367042" y="919343"/>
            <a:ext cx="490395" cy="22802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09BA50BB-6D0B-8BFC-AD4A-0250B07E5C1C}"/>
              </a:ext>
            </a:extLst>
          </p:cNvPr>
          <p:cNvSpPr/>
          <p:nvPr/>
        </p:nvSpPr>
        <p:spPr bwMode="gray">
          <a:xfrm>
            <a:off x="681590" y="6489699"/>
            <a:ext cx="1188000" cy="540000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Feedstocks &amp; Products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683C6292-55A0-4A3D-B001-803D12D3FF14}"/>
              </a:ext>
            </a:extLst>
          </p:cNvPr>
          <p:cNvSpPr/>
          <p:nvPr/>
        </p:nvSpPr>
        <p:spPr>
          <a:xfrm>
            <a:off x="4662571" y="6368612"/>
            <a:ext cx="1332000" cy="576000"/>
          </a:xfrm>
          <a:prstGeom prst="roundRect">
            <a:avLst/>
          </a:prstGeom>
          <a:solidFill>
            <a:schemeClr val="bg1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008000"/>
                </a:solidFill>
              </a:rPr>
              <a:t>Process design &amp; integration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73964E93-3BE1-AD64-B1A1-04CB918FF7C0}"/>
              </a:ext>
            </a:extLst>
          </p:cNvPr>
          <p:cNvSpPr/>
          <p:nvPr/>
        </p:nvSpPr>
        <p:spPr bwMode="invGray">
          <a:xfrm>
            <a:off x="7104769" y="1150113"/>
            <a:ext cx="1620000" cy="540000"/>
          </a:xfrm>
          <a:prstGeom prst="round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Economics, Policy, Implementation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68D5A61-01BA-D164-15C5-CBA67107BA63}"/>
              </a:ext>
            </a:extLst>
          </p:cNvPr>
          <p:cNvCxnSpPr>
            <a:cxnSpLocks/>
            <a:stCxn id="47" idx="2"/>
            <a:endCxn id="62" idx="5"/>
          </p:cNvCxnSpPr>
          <p:nvPr/>
        </p:nvCxnSpPr>
        <p:spPr>
          <a:xfrm flipV="1">
            <a:off x="6656149" y="5317185"/>
            <a:ext cx="290208" cy="2820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C62EEBF-99CD-8131-34A5-F3EFB76913B2}"/>
              </a:ext>
            </a:extLst>
          </p:cNvPr>
          <p:cNvCxnSpPr>
            <a:stCxn id="16" idx="0"/>
            <a:endCxn id="6" idx="4"/>
          </p:cNvCxnSpPr>
          <p:nvPr/>
        </p:nvCxnSpPr>
        <p:spPr>
          <a:xfrm flipV="1">
            <a:off x="3193872" y="3093910"/>
            <a:ext cx="330326" cy="1613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360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C5C70193-FFB5-7F8A-CA98-7C4C5D2005BF}"/>
              </a:ext>
            </a:extLst>
          </p:cNvPr>
          <p:cNvSpPr/>
          <p:nvPr/>
        </p:nvSpPr>
        <p:spPr>
          <a:xfrm>
            <a:off x="1155700" y="1928641"/>
            <a:ext cx="9684871" cy="6758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F5E929-073F-AD68-0F64-9E376778C85F}"/>
              </a:ext>
            </a:extLst>
          </p:cNvPr>
          <p:cNvSpPr txBox="1"/>
          <p:nvPr/>
        </p:nvSpPr>
        <p:spPr>
          <a:xfrm>
            <a:off x="1540006" y="2075433"/>
            <a:ext cx="3448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Workshop  – Microbiological aspects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3FADFE8-313E-15A9-5E52-291645C4D6B1}"/>
              </a:ext>
            </a:extLst>
          </p:cNvPr>
          <p:cNvGrpSpPr/>
          <p:nvPr/>
        </p:nvGrpSpPr>
        <p:grpSpPr bwMode="ltGray">
          <a:xfrm>
            <a:off x="1349029" y="5209609"/>
            <a:ext cx="1224000" cy="864000"/>
            <a:chOff x="2770735" y="2350997"/>
            <a:chExt cx="2000188" cy="12135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B12B505-AADF-46B8-C0C4-5E6E3CEB8B05}"/>
                </a:ext>
              </a:extLst>
            </p:cNvPr>
            <p:cNvSpPr/>
            <p:nvPr/>
          </p:nvSpPr>
          <p:spPr bwMode="ltGray">
            <a:xfrm>
              <a:off x="2770735" y="2350997"/>
              <a:ext cx="2000188" cy="1213598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9CE7A7-4A2D-FDDC-DEE5-BC7CA2C9CB71}"/>
                </a:ext>
              </a:extLst>
            </p:cNvPr>
            <p:cNvSpPr txBox="1"/>
            <p:nvPr/>
          </p:nvSpPr>
          <p:spPr bwMode="ltGray">
            <a:xfrm>
              <a:off x="2804537" y="2467215"/>
              <a:ext cx="1882530" cy="9078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Microbial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community understanding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1E0613-AC83-2F48-BD94-29D87A471A05}"/>
              </a:ext>
            </a:extLst>
          </p:cNvPr>
          <p:cNvGrpSpPr/>
          <p:nvPr/>
        </p:nvGrpSpPr>
        <p:grpSpPr bwMode="ltGray">
          <a:xfrm>
            <a:off x="2870883" y="5689446"/>
            <a:ext cx="2304002" cy="1728002"/>
            <a:chOff x="2324532" y="2529388"/>
            <a:chExt cx="3765068" cy="2427199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BC709E3-C32E-BCE4-FECA-D183FE447B80}"/>
                </a:ext>
              </a:extLst>
            </p:cNvPr>
            <p:cNvSpPr/>
            <p:nvPr/>
          </p:nvSpPr>
          <p:spPr bwMode="ltGray">
            <a:xfrm>
              <a:off x="2324532" y="2529388"/>
              <a:ext cx="3765068" cy="242719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B817F7-1065-60F7-8BEB-2C5D3656D56B}"/>
                </a:ext>
              </a:extLst>
            </p:cNvPr>
            <p:cNvSpPr txBox="1"/>
            <p:nvPr/>
          </p:nvSpPr>
          <p:spPr bwMode="ltGray">
            <a:xfrm>
              <a:off x="2403307" y="2605043"/>
              <a:ext cx="3647406" cy="22047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Significant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potential for microbial communities / mixed cultures but knowledge gaps as to their stability/engineerability (environmental &amp; genetic) &amp; optimal or pre-requisite complexity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D124BCA-914B-938C-9BF2-7CA78EB4412D}"/>
              </a:ext>
            </a:extLst>
          </p:cNvPr>
          <p:cNvGrpSpPr/>
          <p:nvPr/>
        </p:nvGrpSpPr>
        <p:grpSpPr bwMode="ltGray">
          <a:xfrm>
            <a:off x="1479686" y="6140617"/>
            <a:ext cx="1259999" cy="1008000"/>
            <a:chOff x="2276942" y="2492760"/>
            <a:chExt cx="2059026" cy="141586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EC98361-74C7-9FBE-2F1A-F7C2C2FA4487}"/>
                </a:ext>
              </a:extLst>
            </p:cNvPr>
            <p:cNvSpPr/>
            <p:nvPr/>
          </p:nvSpPr>
          <p:spPr bwMode="ltGray">
            <a:xfrm>
              <a:off x="2276942" y="2492760"/>
              <a:ext cx="2059026" cy="141586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3969E4A-ED54-361C-F0AC-E0B468F5B288}"/>
                </a:ext>
              </a:extLst>
            </p:cNvPr>
            <p:cNvSpPr txBox="1"/>
            <p:nvPr/>
          </p:nvSpPr>
          <p:spPr bwMode="ltGray">
            <a:xfrm>
              <a:off x="2403306" y="2609924"/>
              <a:ext cx="1882536" cy="6484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Symbiotic engineering of mixed culture consortia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CAEDDF7-8B77-6DF0-01B2-580DF1EB0135}"/>
              </a:ext>
            </a:extLst>
          </p:cNvPr>
          <p:cNvGrpSpPr/>
          <p:nvPr/>
        </p:nvGrpSpPr>
        <p:grpSpPr bwMode="ltGray">
          <a:xfrm>
            <a:off x="4394489" y="4003962"/>
            <a:ext cx="2232000" cy="1872002"/>
            <a:chOff x="2386794" y="2507228"/>
            <a:chExt cx="3647410" cy="2629465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73C1F96-EC0A-3197-7751-0B06437C7F0C}"/>
                </a:ext>
              </a:extLst>
            </p:cNvPr>
            <p:cNvSpPr/>
            <p:nvPr/>
          </p:nvSpPr>
          <p:spPr bwMode="ltGray">
            <a:xfrm>
              <a:off x="2386794" y="2507228"/>
              <a:ext cx="3647410" cy="2629465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A9F5CFE-1DE0-ECB6-5DC8-993A6D3CAD51}"/>
                </a:ext>
              </a:extLst>
            </p:cNvPr>
            <p:cNvSpPr txBox="1"/>
            <p:nvPr/>
          </p:nvSpPr>
          <p:spPr bwMode="ltGray">
            <a:xfrm>
              <a:off x="2605161" y="2672644"/>
              <a:ext cx="3235606" cy="22047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Understanding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(i.e. predictive modelling) microbial interactions among themselves and with the environment i.e. what determines microbe-environment &amp; microbe-microbe interactions?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EE8E6B-C305-6548-F401-A3030268B701}"/>
              </a:ext>
            </a:extLst>
          </p:cNvPr>
          <p:cNvGrpSpPr/>
          <p:nvPr/>
        </p:nvGrpSpPr>
        <p:grpSpPr bwMode="ltGray">
          <a:xfrm>
            <a:off x="3850744" y="2581242"/>
            <a:ext cx="1836000" cy="1404000"/>
            <a:chOff x="2677346" y="2493709"/>
            <a:chExt cx="3000291" cy="197209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5D4AC01-42C0-7796-E5FF-8A8519ECCC0C}"/>
                </a:ext>
              </a:extLst>
            </p:cNvPr>
            <p:cNvSpPr/>
            <p:nvPr/>
          </p:nvSpPr>
          <p:spPr bwMode="ltGray">
            <a:xfrm>
              <a:off x="2677346" y="2493709"/>
              <a:ext cx="3000291" cy="19720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B4E5C6C-222F-111E-D80E-DEA21C558D89}"/>
                </a:ext>
              </a:extLst>
            </p:cNvPr>
            <p:cNvSpPr txBox="1"/>
            <p:nvPr/>
          </p:nvSpPr>
          <p:spPr bwMode="ltGray">
            <a:xfrm>
              <a:off x="2874957" y="2645603"/>
              <a:ext cx="2588485" cy="14266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Tools for mixed culture / community genetic engineering are immature/lacking. Warrants targeted development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D275069-156F-012C-AEBC-D07EBB0776D3}"/>
              </a:ext>
            </a:extLst>
          </p:cNvPr>
          <p:cNvGrpSpPr/>
          <p:nvPr/>
        </p:nvGrpSpPr>
        <p:grpSpPr bwMode="ltGray">
          <a:xfrm>
            <a:off x="2630729" y="3195296"/>
            <a:ext cx="1188837" cy="1044000"/>
            <a:chOff x="2864129" y="2529387"/>
            <a:chExt cx="1942733" cy="146642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EF29696-AB22-036F-2F30-21174E7E3FA9}"/>
                </a:ext>
              </a:extLst>
            </p:cNvPr>
            <p:cNvSpPr/>
            <p:nvPr/>
          </p:nvSpPr>
          <p:spPr bwMode="ltGray">
            <a:xfrm>
              <a:off x="2864129" y="2529387"/>
              <a:ext cx="1941368" cy="146642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EE3719C-D947-89EB-642E-379E80C5198E}"/>
                </a:ext>
              </a:extLst>
            </p:cNvPr>
            <p:cNvSpPr txBox="1"/>
            <p:nvPr/>
          </p:nvSpPr>
          <p:spPr bwMode="ltGray">
            <a:xfrm>
              <a:off x="2865498" y="2629344"/>
              <a:ext cx="1941364" cy="11672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More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genetic tools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for non-model microbes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3EC7540-8E63-DDE2-3340-AE7A7259B84A}"/>
              </a:ext>
            </a:extLst>
          </p:cNvPr>
          <p:cNvGrpSpPr/>
          <p:nvPr/>
        </p:nvGrpSpPr>
        <p:grpSpPr bwMode="invGray">
          <a:xfrm>
            <a:off x="9446534" y="5475224"/>
            <a:ext cx="1188001" cy="900000"/>
            <a:chOff x="2864129" y="2547226"/>
            <a:chExt cx="1941368" cy="126416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70122F2-1DA6-E638-DB7D-D1F2D78C1E7C}"/>
                </a:ext>
              </a:extLst>
            </p:cNvPr>
            <p:cNvSpPr/>
            <p:nvPr/>
          </p:nvSpPr>
          <p:spPr bwMode="invGray">
            <a:xfrm>
              <a:off x="2864129" y="2547226"/>
              <a:ext cx="1941368" cy="1264163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D445075-F130-2B28-A8B5-019040EC8133}"/>
                </a:ext>
              </a:extLst>
            </p:cNvPr>
            <p:cNvSpPr txBox="1"/>
            <p:nvPr/>
          </p:nvSpPr>
          <p:spPr bwMode="invGray">
            <a:xfrm>
              <a:off x="2896864" y="2681279"/>
              <a:ext cx="1882539" cy="90785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Liquid/gas interactions with microbes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CB62754-48A8-1B0D-491B-23B1F1E4D979}"/>
              </a:ext>
            </a:extLst>
          </p:cNvPr>
          <p:cNvGrpSpPr/>
          <p:nvPr/>
        </p:nvGrpSpPr>
        <p:grpSpPr bwMode="ltGray">
          <a:xfrm>
            <a:off x="5316660" y="6016562"/>
            <a:ext cx="1260000" cy="827999"/>
            <a:chOff x="2283026" y="2493711"/>
            <a:chExt cx="2059026" cy="116303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D992FE9-5A42-F99D-CC97-0B99D545E53B}"/>
                </a:ext>
              </a:extLst>
            </p:cNvPr>
            <p:cNvSpPr/>
            <p:nvPr/>
          </p:nvSpPr>
          <p:spPr bwMode="ltGray">
            <a:xfrm>
              <a:off x="2283026" y="2493711"/>
              <a:ext cx="2059026" cy="1163031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0C120E6-5164-CA46-74C2-F42059B39726}"/>
                </a:ext>
              </a:extLst>
            </p:cNvPr>
            <p:cNvSpPr txBox="1"/>
            <p:nvPr/>
          </p:nvSpPr>
          <p:spPr bwMode="ltGray">
            <a:xfrm>
              <a:off x="2356118" y="2623162"/>
              <a:ext cx="1941367" cy="9102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Developing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and maintaining biofilms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D594309-7FD8-4D92-EE53-DB64D9CB37C0}"/>
              </a:ext>
            </a:extLst>
          </p:cNvPr>
          <p:cNvGrpSpPr/>
          <p:nvPr/>
        </p:nvGrpSpPr>
        <p:grpSpPr bwMode="invGray">
          <a:xfrm>
            <a:off x="7560211" y="5527881"/>
            <a:ext cx="1764000" cy="1188001"/>
            <a:chOff x="2200010" y="2440194"/>
            <a:chExt cx="2882632" cy="166870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4A135B9-D208-8099-75C8-B5202352B3BC}"/>
                </a:ext>
              </a:extLst>
            </p:cNvPr>
            <p:cNvSpPr/>
            <p:nvPr/>
          </p:nvSpPr>
          <p:spPr bwMode="invGray">
            <a:xfrm>
              <a:off x="2200010" y="2440194"/>
              <a:ext cx="2882632" cy="1668700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AED1898-2AD1-0AC5-D8D9-06D876503CDB}"/>
                </a:ext>
              </a:extLst>
            </p:cNvPr>
            <p:cNvSpPr txBox="1"/>
            <p:nvPr/>
          </p:nvSpPr>
          <p:spPr bwMode="invGray">
            <a:xfrm>
              <a:off x="2356118" y="2582882"/>
              <a:ext cx="2529657" cy="142663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Complexity/links: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genetic - community behaviour/outcome - physical engineering design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6B40BA72-C73B-8E43-9763-94A51692DB81}"/>
              </a:ext>
            </a:extLst>
          </p:cNvPr>
          <p:cNvGrpSpPr/>
          <p:nvPr/>
        </p:nvGrpSpPr>
        <p:grpSpPr bwMode="invGray">
          <a:xfrm>
            <a:off x="6520513" y="5519074"/>
            <a:ext cx="972000" cy="720000"/>
            <a:chOff x="2241518" y="2458033"/>
            <a:chExt cx="1588394" cy="101133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B4903A8-48A2-15BE-E1E0-87571B6FBE25}"/>
                </a:ext>
              </a:extLst>
            </p:cNvPr>
            <p:cNvSpPr/>
            <p:nvPr/>
          </p:nvSpPr>
          <p:spPr bwMode="invGray">
            <a:xfrm>
              <a:off x="2241518" y="2458033"/>
              <a:ext cx="1588394" cy="1011330"/>
            </a:xfrm>
            <a:prstGeom prst="ellipse">
              <a:avLst/>
            </a:prstGeom>
            <a:solidFill>
              <a:srgbClr val="6600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D5D018A-32B2-62E4-FD5B-50A694DB1FDF}"/>
                </a:ext>
              </a:extLst>
            </p:cNvPr>
            <p:cNvSpPr txBox="1"/>
            <p:nvPr/>
          </p:nvSpPr>
          <p:spPr bwMode="invGray">
            <a:xfrm>
              <a:off x="2326232" y="2609246"/>
              <a:ext cx="1411904" cy="64846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Predictive modelling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29A492E-5672-3180-2B46-B3FA9399B1B2}"/>
              </a:ext>
            </a:extLst>
          </p:cNvPr>
          <p:cNvGrpSpPr/>
          <p:nvPr/>
        </p:nvGrpSpPr>
        <p:grpSpPr>
          <a:xfrm>
            <a:off x="5820371" y="2705030"/>
            <a:ext cx="1908002" cy="1404000"/>
            <a:chOff x="2241518" y="2475872"/>
            <a:chExt cx="3117948" cy="19721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FDE4E828-DB12-69FB-8646-D34C4CBD1BF7}"/>
                </a:ext>
              </a:extLst>
            </p:cNvPr>
            <p:cNvSpPr/>
            <p:nvPr/>
          </p:nvSpPr>
          <p:spPr>
            <a:xfrm>
              <a:off x="2241518" y="2475872"/>
              <a:ext cx="3117948" cy="1972100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4ECDCF6E-D7F0-C330-FB7F-14E889591349}"/>
                </a:ext>
              </a:extLst>
            </p:cNvPr>
            <p:cNvSpPr txBox="1"/>
            <p:nvPr/>
          </p:nvSpPr>
          <p:spPr>
            <a:xfrm>
              <a:off x="2340395" y="2609928"/>
              <a:ext cx="2941457" cy="168601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Understanding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(i.e. predictive modelling) metabolic network dynamics within cells i.e. what determines cellular metabolic fluxes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2644065-20F7-275A-AD5E-FAA9F0A0B8C3}"/>
              </a:ext>
            </a:extLst>
          </p:cNvPr>
          <p:cNvGrpSpPr/>
          <p:nvPr/>
        </p:nvGrpSpPr>
        <p:grpSpPr>
          <a:xfrm>
            <a:off x="7611443" y="2233470"/>
            <a:ext cx="1080002" cy="972000"/>
            <a:chOff x="2262270" y="2493711"/>
            <a:chExt cx="1764881" cy="1365299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5101C48-F607-781E-00A2-1A14A33A98E3}"/>
                </a:ext>
              </a:extLst>
            </p:cNvPr>
            <p:cNvSpPr/>
            <p:nvPr/>
          </p:nvSpPr>
          <p:spPr>
            <a:xfrm>
              <a:off x="2262270" y="2493711"/>
              <a:ext cx="1764881" cy="136529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0784FA32-E709-EF61-91B2-85D76784684A}"/>
                </a:ext>
              </a:extLst>
            </p:cNvPr>
            <p:cNvSpPr txBox="1"/>
            <p:nvPr/>
          </p:nvSpPr>
          <p:spPr>
            <a:xfrm>
              <a:off x="2318875" y="2609924"/>
              <a:ext cx="1647222" cy="116724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Microbial metabolites and their impact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79A245B-869A-17A2-5567-91FBC50F9754}"/>
              </a:ext>
            </a:extLst>
          </p:cNvPr>
          <p:cNvGrpSpPr/>
          <p:nvPr/>
        </p:nvGrpSpPr>
        <p:grpSpPr>
          <a:xfrm>
            <a:off x="8148608" y="3161243"/>
            <a:ext cx="1764001" cy="1152000"/>
            <a:chOff x="2292154" y="2580765"/>
            <a:chExt cx="2882636" cy="161813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9BB7A8F-3035-315D-793D-F0CC803BD837}"/>
                </a:ext>
              </a:extLst>
            </p:cNvPr>
            <p:cNvSpPr/>
            <p:nvPr/>
          </p:nvSpPr>
          <p:spPr>
            <a:xfrm>
              <a:off x="2292154" y="2580765"/>
              <a:ext cx="2882636" cy="16181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64A3363-3110-8A1A-7AC9-522F2E9E3DA9}"/>
                </a:ext>
              </a:extLst>
            </p:cNvPr>
            <p:cNvSpPr txBox="1"/>
            <p:nvPr/>
          </p:nvSpPr>
          <p:spPr>
            <a:xfrm>
              <a:off x="2359203" y="2681280"/>
              <a:ext cx="2764976" cy="14266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Understanding microbial inhibition during gas fermentation &amp; designing mitigation strategies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2A16315-B7A1-FAEA-1F47-E46259A95D07}"/>
              </a:ext>
            </a:extLst>
          </p:cNvPr>
          <p:cNvGrpSpPr/>
          <p:nvPr/>
        </p:nvGrpSpPr>
        <p:grpSpPr bwMode="ltGray">
          <a:xfrm>
            <a:off x="1672178" y="7192221"/>
            <a:ext cx="1728000" cy="1367999"/>
            <a:chOff x="2220762" y="2451301"/>
            <a:chExt cx="2823803" cy="1921534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BA04183-D8C1-1436-1B12-140F0E956A0D}"/>
                </a:ext>
              </a:extLst>
            </p:cNvPr>
            <p:cNvSpPr/>
            <p:nvPr/>
          </p:nvSpPr>
          <p:spPr bwMode="ltGray">
            <a:xfrm>
              <a:off x="2220762" y="2451301"/>
              <a:ext cx="2823803" cy="192153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A06307F-CB75-44D4-6FC3-F4577F6BDC8D}"/>
                </a:ext>
              </a:extLst>
            </p:cNvPr>
            <p:cNvSpPr txBox="1"/>
            <p:nvPr/>
          </p:nvSpPr>
          <p:spPr bwMode="ltGray">
            <a:xfrm>
              <a:off x="2356119" y="2582884"/>
              <a:ext cx="2529657" cy="16860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Make research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into microbiology both fundamentally interesting &amp; makes a positive impact on the world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D1B3CE1-E8AC-818F-87B1-29971833C394}"/>
              </a:ext>
            </a:extLst>
          </p:cNvPr>
          <p:cNvGrpSpPr/>
          <p:nvPr/>
        </p:nvGrpSpPr>
        <p:grpSpPr>
          <a:xfrm>
            <a:off x="8877907" y="4403670"/>
            <a:ext cx="1439998" cy="1019219"/>
            <a:chOff x="2387578" y="2667760"/>
            <a:chExt cx="2353171" cy="1431623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157696EF-AF72-1637-63DD-680C7430C9D1}"/>
                </a:ext>
              </a:extLst>
            </p:cNvPr>
            <p:cNvSpPr/>
            <p:nvPr/>
          </p:nvSpPr>
          <p:spPr>
            <a:xfrm>
              <a:off x="2516294" y="2683518"/>
              <a:ext cx="2059030" cy="141586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49A9DB8-A003-2717-ECBC-A24BFAF177BA}"/>
                </a:ext>
              </a:extLst>
            </p:cNvPr>
            <p:cNvSpPr txBox="1"/>
            <p:nvPr/>
          </p:nvSpPr>
          <p:spPr>
            <a:xfrm>
              <a:off x="2387578" y="2667760"/>
              <a:ext cx="2353171" cy="14266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Don’t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ferment gases: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pre-process into liquid feed then ferment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7C96047-C0C5-A3E6-3C47-752D76CDE939}"/>
              </a:ext>
            </a:extLst>
          </p:cNvPr>
          <p:cNvGrpSpPr/>
          <p:nvPr/>
        </p:nvGrpSpPr>
        <p:grpSpPr bwMode="ltGray">
          <a:xfrm>
            <a:off x="2482178" y="4338209"/>
            <a:ext cx="1836001" cy="1296002"/>
            <a:chOff x="2324534" y="2529389"/>
            <a:chExt cx="3000290" cy="1820399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94047C4-85FC-8769-F486-24EFDB009292}"/>
                </a:ext>
              </a:extLst>
            </p:cNvPr>
            <p:cNvSpPr/>
            <p:nvPr/>
          </p:nvSpPr>
          <p:spPr bwMode="ltGray">
            <a:xfrm>
              <a:off x="2324534" y="2529389"/>
              <a:ext cx="3000290" cy="1820399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87B7BFB-5BB8-843B-4D29-750F6E8C788E}"/>
                </a:ext>
              </a:extLst>
            </p:cNvPr>
            <p:cNvSpPr txBox="1"/>
            <p:nvPr/>
          </p:nvSpPr>
          <p:spPr bwMode="ltGray">
            <a:xfrm>
              <a:off x="2340392" y="2588359"/>
              <a:ext cx="2941459" cy="16860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Significant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potential to use non-model organisms has yet to be realised: much of prokaryotic tree of life ignored</a:t>
              </a:r>
            </a:p>
          </p:txBody>
        </p:sp>
      </p:grp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E506D1CB-09CE-85B9-2991-5F39A0B9C6F8}"/>
              </a:ext>
            </a:extLst>
          </p:cNvPr>
          <p:cNvSpPr/>
          <p:nvPr/>
        </p:nvSpPr>
        <p:spPr>
          <a:xfrm>
            <a:off x="9183453" y="2489184"/>
            <a:ext cx="1116000" cy="43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rgbClr val="7030A0"/>
                </a:solidFill>
              </a:rPr>
              <a:t>Metabolic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B475C07-2B0F-BEB8-F619-0FB92A34D242}"/>
              </a:ext>
            </a:extLst>
          </p:cNvPr>
          <p:cNvSpPr/>
          <p:nvPr/>
        </p:nvSpPr>
        <p:spPr bwMode="ltGray">
          <a:xfrm>
            <a:off x="5251612" y="7240560"/>
            <a:ext cx="1116000" cy="432000"/>
          </a:xfrm>
          <a:prstGeom prst="roundRect">
            <a:avLst/>
          </a:prstGeom>
          <a:solidFill>
            <a:srgbClr val="7030A0"/>
          </a:solidFill>
          <a:ln w="127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Microbial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3FF6C5C8-97C2-5100-BB3C-171FEE57098D}"/>
              </a:ext>
            </a:extLst>
          </p:cNvPr>
          <p:cNvSpPr/>
          <p:nvPr/>
        </p:nvSpPr>
        <p:spPr>
          <a:xfrm>
            <a:off x="9370458" y="6603558"/>
            <a:ext cx="1224000" cy="61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6600FF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00" i="1" dirty="0">
                <a:solidFill>
                  <a:srgbClr val="6600FF"/>
                </a:solidFill>
              </a:rPr>
              <a:t>Crossover with engineering envelope…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AC96E52-95D7-DA73-89E0-931CDFA15A99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1528280" y="5947079"/>
            <a:ext cx="135929" cy="341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047E0C8-6B7F-B24D-B040-945257F05327}"/>
              </a:ext>
            </a:extLst>
          </p:cNvPr>
          <p:cNvCxnSpPr>
            <a:cxnSpLocks/>
            <a:stCxn id="13" idx="1"/>
            <a:endCxn id="7" idx="6"/>
          </p:cNvCxnSpPr>
          <p:nvPr/>
        </p:nvCxnSpPr>
        <p:spPr>
          <a:xfrm flipH="1" flipV="1">
            <a:off x="2573029" y="5641609"/>
            <a:ext cx="635267" cy="300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7200A14-6345-F2A6-BFDA-E1EF86A49D8B}"/>
              </a:ext>
            </a:extLst>
          </p:cNvPr>
          <p:cNvCxnSpPr>
            <a:cxnSpLocks/>
            <a:stCxn id="13" idx="0"/>
            <a:endCxn id="58" idx="5"/>
          </p:cNvCxnSpPr>
          <p:nvPr/>
        </p:nvCxnSpPr>
        <p:spPr>
          <a:xfrm flipV="1">
            <a:off x="4022884" y="5444399"/>
            <a:ext cx="26419" cy="245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4100208-64CE-742A-5245-2BF90590A1BE}"/>
              </a:ext>
            </a:extLst>
          </p:cNvPr>
          <p:cNvCxnSpPr>
            <a:stCxn id="13" idx="7"/>
          </p:cNvCxnSpPr>
          <p:nvPr/>
        </p:nvCxnSpPr>
        <p:spPr>
          <a:xfrm flipV="1">
            <a:off x="4837472" y="5742346"/>
            <a:ext cx="150723" cy="20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F5DB1D-7772-5BC6-4E2F-28C47668F17F}"/>
              </a:ext>
            </a:extLst>
          </p:cNvPr>
          <p:cNvCxnSpPr>
            <a:stCxn id="13" idx="2"/>
            <a:endCxn id="16" idx="6"/>
          </p:cNvCxnSpPr>
          <p:nvPr/>
        </p:nvCxnSpPr>
        <p:spPr>
          <a:xfrm flipH="1">
            <a:off x="2739685" y="6553447"/>
            <a:ext cx="131198" cy="91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F06AA3E-0CE1-3FF7-C457-FF36F2D0A4F3}"/>
              </a:ext>
            </a:extLst>
          </p:cNvPr>
          <p:cNvCxnSpPr>
            <a:cxnSpLocks/>
            <a:stCxn id="13" idx="3"/>
            <a:endCxn id="49" idx="7"/>
          </p:cNvCxnSpPr>
          <p:nvPr/>
        </p:nvCxnSpPr>
        <p:spPr>
          <a:xfrm flipH="1">
            <a:off x="3147118" y="7164388"/>
            <a:ext cx="61178" cy="228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F2FFD39E-6DEA-AA8D-FE2F-F2B7AB972050}"/>
              </a:ext>
            </a:extLst>
          </p:cNvPr>
          <p:cNvCxnSpPr>
            <a:cxnSpLocks/>
            <a:stCxn id="13" idx="5"/>
            <a:endCxn id="31" idx="4"/>
          </p:cNvCxnSpPr>
          <p:nvPr/>
        </p:nvCxnSpPr>
        <p:spPr>
          <a:xfrm flipV="1">
            <a:off x="4837472" y="6844561"/>
            <a:ext cx="1109188" cy="319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2E8EBF7-1023-9239-E13A-23914E87633A}"/>
              </a:ext>
            </a:extLst>
          </p:cNvPr>
          <p:cNvCxnSpPr>
            <a:stCxn id="49" idx="1"/>
            <a:endCxn id="16" idx="3"/>
          </p:cNvCxnSpPr>
          <p:nvPr/>
        </p:nvCxnSpPr>
        <p:spPr>
          <a:xfrm flipH="1" flipV="1">
            <a:off x="1664209" y="7000999"/>
            <a:ext cx="261029" cy="391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808189AF-15AD-88B4-CC44-F9A86EFDBEE9}"/>
              </a:ext>
            </a:extLst>
          </p:cNvPr>
          <p:cNvCxnSpPr>
            <a:cxnSpLocks/>
            <a:stCxn id="58" idx="2"/>
            <a:endCxn id="7" idx="0"/>
          </p:cNvCxnSpPr>
          <p:nvPr/>
        </p:nvCxnSpPr>
        <p:spPr>
          <a:xfrm flipH="1">
            <a:off x="1961029" y="4986210"/>
            <a:ext cx="521149" cy="223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6AFC336-3294-53DA-43F2-C1A6ADD7917B}"/>
              </a:ext>
            </a:extLst>
          </p:cNvPr>
          <p:cNvCxnSpPr>
            <a:cxnSpLocks/>
            <a:stCxn id="58" idx="1"/>
            <a:endCxn id="25" idx="3"/>
          </p:cNvCxnSpPr>
          <p:nvPr/>
        </p:nvCxnSpPr>
        <p:spPr>
          <a:xfrm flipV="1">
            <a:off x="2751054" y="4086406"/>
            <a:ext cx="53654" cy="441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EF99293-2615-DEDD-F70D-BBE06E6B5299}"/>
              </a:ext>
            </a:extLst>
          </p:cNvPr>
          <p:cNvCxnSpPr>
            <a:stCxn id="58" idx="7"/>
            <a:endCxn id="22" idx="3"/>
          </p:cNvCxnSpPr>
          <p:nvPr/>
        </p:nvCxnSpPr>
        <p:spPr>
          <a:xfrm flipV="1">
            <a:off x="4049303" y="3779631"/>
            <a:ext cx="70317" cy="748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6FDFB11-839C-1AEB-DA2F-49ED3555CC0F}"/>
              </a:ext>
            </a:extLst>
          </p:cNvPr>
          <p:cNvCxnSpPr>
            <a:stCxn id="58" idx="6"/>
            <a:endCxn id="19" idx="2"/>
          </p:cNvCxnSpPr>
          <p:nvPr/>
        </p:nvCxnSpPr>
        <p:spPr>
          <a:xfrm flipV="1">
            <a:off x="4318179" y="4939963"/>
            <a:ext cx="76310" cy="46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57930F5-416D-D258-EBC5-47432E6E6A6E}"/>
              </a:ext>
            </a:extLst>
          </p:cNvPr>
          <p:cNvCxnSpPr>
            <a:cxnSpLocks/>
            <a:stCxn id="25" idx="7"/>
            <a:endCxn id="22" idx="2"/>
          </p:cNvCxnSpPr>
          <p:nvPr/>
        </p:nvCxnSpPr>
        <p:spPr>
          <a:xfrm flipV="1">
            <a:off x="3644749" y="3283242"/>
            <a:ext cx="205995" cy="649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916C08DA-E934-82F6-434F-900F8B2C7D91}"/>
              </a:ext>
            </a:extLst>
          </p:cNvPr>
          <p:cNvCxnSpPr>
            <a:cxnSpLocks/>
            <a:stCxn id="37" idx="2"/>
            <a:endCxn id="19" idx="5"/>
          </p:cNvCxnSpPr>
          <p:nvPr/>
        </p:nvCxnSpPr>
        <p:spPr>
          <a:xfrm flipH="1" flipV="1">
            <a:off x="6299620" y="5601816"/>
            <a:ext cx="220893" cy="277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B966165D-93AD-5ECB-6611-297F5C0B2DFB}"/>
              </a:ext>
            </a:extLst>
          </p:cNvPr>
          <p:cNvCxnSpPr>
            <a:cxnSpLocks/>
            <a:stCxn id="40" idx="3"/>
            <a:endCxn id="19" idx="0"/>
          </p:cNvCxnSpPr>
          <p:nvPr/>
        </p:nvCxnSpPr>
        <p:spPr>
          <a:xfrm flipH="1">
            <a:off x="5510489" y="3903419"/>
            <a:ext cx="589302" cy="100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63A8798-090F-E43F-B288-EC962486CB0C}"/>
              </a:ext>
            </a:extLst>
          </p:cNvPr>
          <p:cNvCxnSpPr>
            <a:stCxn id="19" idx="4"/>
            <a:endCxn id="31" idx="0"/>
          </p:cNvCxnSpPr>
          <p:nvPr/>
        </p:nvCxnSpPr>
        <p:spPr>
          <a:xfrm>
            <a:off x="5510489" y="5875964"/>
            <a:ext cx="436171" cy="1405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3F5D66D-433C-8BCD-7731-4CBCA4BF62D9}"/>
              </a:ext>
            </a:extLst>
          </p:cNvPr>
          <p:cNvCxnSpPr>
            <a:cxnSpLocks/>
            <a:stCxn id="19" idx="6"/>
            <a:endCxn id="163" idx="2"/>
          </p:cNvCxnSpPr>
          <p:nvPr/>
        </p:nvCxnSpPr>
        <p:spPr>
          <a:xfrm flipV="1">
            <a:off x="6626489" y="4735971"/>
            <a:ext cx="132923" cy="20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5A4F69-2466-5CF2-B3F3-1983E459ED9A}"/>
              </a:ext>
            </a:extLst>
          </p:cNvPr>
          <p:cNvCxnSpPr>
            <a:cxnSpLocks/>
            <a:stCxn id="37" idx="0"/>
            <a:endCxn id="163" idx="3"/>
          </p:cNvCxnSpPr>
          <p:nvPr/>
        </p:nvCxnSpPr>
        <p:spPr>
          <a:xfrm flipV="1">
            <a:off x="7006513" y="5181448"/>
            <a:ext cx="27047" cy="337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AED45EC-77E6-E186-B950-EAC9BDF0426E}"/>
              </a:ext>
            </a:extLst>
          </p:cNvPr>
          <p:cNvCxnSpPr>
            <a:cxnSpLocks/>
            <a:stCxn id="34" idx="0"/>
            <a:endCxn id="163" idx="5"/>
          </p:cNvCxnSpPr>
          <p:nvPr/>
        </p:nvCxnSpPr>
        <p:spPr>
          <a:xfrm flipH="1" flipV="1">
            <a:off x="8357264" y="5181448"/>
            <a:ext cx="84947" cy="346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BA7C5039-849D-70ED-5491-EA616BBA5897}"/>
              </a:ext>
            </a:extLst>
          </p:cNvPr>
          <p:cNvCxnSpPr>
            <a:cxnSpLocks/>
            <a:stCxn id="34" idx="2"/>
            <a:endCxn id="37" idx="5"/>
          </p:cNvCxnSpPr>
          <p:nvPr/>
        </p:nvCxnSpPr>
        <p:spPr>
          <a:xfrm flipH="1">
            <a:off x="7350167" y="6121882"/>
            <a:ext cx="210044" cy="1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D6877FA4-0E44-0825-8EC4-BC4347893981}"/>
              </a:ext>
            </a:extLst>
          </p:cNvPr>
          <p:cNvCxnSpPr>
            <a:cxnSpLocks/>
            <a:stCxn id="40" idx="5"/>
            <a:endCxn id="163" idx="0"/>
          </p:cNvCxnSpPr>
          <p:nvPr/>
        </p:nvCxnSpPr>
        <p:spPr>
          <a:xfrm>
            <a:off x="7448953" y="3903419"/>
            <a:ext cx="246459" cy="202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AA45CC7-072F-70BE-0FEB-279C423D4A04}"/>
              </a:ext>
            </a:extLst>
          </p:cNvPr>
          <p:cNvCxnSpPr>
            <a:cxnSpLocks/>
            <a:stCxn id="46" idx="3"/>
            <a:endCxn id="163" idx="7"/>
          </p:cNvCxnSpPr>
          <p:nvPr/>
        </p:nvCxnSpPr>
        <p:spPr>
          <a:xfrm flipH="1">
            <a:off x="8357264" y="4144537"/>
            <a:ext cx="49676" cy="145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D55AC872-E32B-BDE7-C59D-161F63778541}"/>
              </a:ext>
            </a:extLst>
          </p:cNvPr>
          <p:cNvCxnSpPr>
            <a:cxnSpLocks/>
            <a:stCxn id="40" idx="7"/>
            <a:endCxn id="43" idx="2"/>
          </p:cNvCxnSpPr>
          <p:nvPr/>
        </p:nvCxnSpPr>
        <p:spPr>
          <a:xfrm flipV="1">
            <a:off x="7448953" y="2719470"/>
            <a:ext cx="162488" cy="191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9B0B91C7-BD48-E779-AAB7-B41F4CFE95FE}"/>
              </a:ext>
            </a:extLst>
          </p:cNvPr>
          <p:cNvCxnSpPr>
            <a:cxnSpLocks/>
            <a:stCxn id="55" idx="0"/>
            <a:endCxn id="46" idx="5"/>
          </p:cNvCxnSpPr>
          <p:nvPr/>
        </p:nvCxnSpPr>
        <p:spPr>
          <a:xfrm flipV="1">
            <a:off x="9586674" y="4144537"/>
            <a:ext cx="67603" cy="2703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686B39A1-CC32-075D-A81E-37674DDC29A0}"/>
              </a:ext>
            </a:extLst>
          </p:cNvPr>
          <p:cNvCxnSpPr>
            <a:cxnSpLocks/>
            <a:stCxn id="55" idx="5"/>
            <a:endCxn id="28" idx="0"/>
          </p:cNvCxnSpPr>
          <p:nvPr/>
        </p:nvCxnSpPr>
        <p:spPr>
          <a:xfrm>
            <a:off x="10032153" y="5275272"/>
            <a:ext cx="8382" cy="199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66F49FA8-AC1C-1345-EF84-BD3CF9AA33D6}"/>
              </a:ext>
            </a:extLst>
          </p:cNvPr>
          <p:cNvCxnSpPr>
            <a:cxnSpLocks/>
            <a:stCxn id="28" idx="2"/>
            <a:endCxn id="34" idx="6"/>
          </p:cNvCxnSpPr>
          <p:nvPr/>
        </p:nvCxnSpPr>
        <p:spPr>
          <a:xfrm flipH="1">
            <a:off x="9324211" y="5925224"/>
            <a:ext cx="122323" cy="196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41F88E1-24E2-E970-388E-9274A10D3DEC}"/>
              </a:ext>
            </a:extLst>
          </p:cNvPr>
          <p:cNvCxnSpPr>
            <a:stCxn id="46" idx="0"/>
            <a:endCxn id="43" idx="6"/>
          </p:cNvCxnSpPr>
          <p:nvPr/>
        </p:nvCxnSpPr>
        <p:spPr>
          <a:xfrm flipH="1" flipV="1">
            <a:off x="8691441" y="2719470"/>
            <a:ext cx="339168" cy="441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58D2D425-511C-7C8D-92F6-E493B320B357}"/>
              </a:ext>
            </a:extLst>
          </p:cNvPr>
          <p:cNvGrpSpPr/>
          <p:nvPr/>
        </p:nvGrpSpPr>
        <p:grpSpPr>
          <a:xfrm>
            <a:off x="6734065" y="4105971"/>
            <a:ext cx="1943999" cy="1260000"/>
            <a:chOff x="2403302" y="2542909"/>
            <a:chExt cx="3176779" cy="1769832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95AD0BD-A9C6-69DC-33E8-0CB009FE738C}"/>
                </a:ext>
              </a:extLst>
            </p:cNvPr>
            <p:cNvSpPr/>
            <p:nvPr/>
          </p:nvSpPr>
          <p:spPr>
            <a:xfrm>
              <a:off x="2444723" y="2542909"/>
              <a:ext cx="3059121" cy="17698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48C5BBD6-00DF-2580-8AD9-DFCA7CDE7449}"/>
                </a:ext>
              </a:extLst>
            </p:cNvPr>
            <p:cNvSpPr txBox="1"/>
            <p:nvPr/>
          </p:nvSpPr>
          <p:spPr>
            <a:xfrm>
              <a:off x="2403302" y="2586644"/>
              <a:ext cx="3176779" cy="1686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Using AI/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Machine Learning to 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gain understanding of the organisms' metabolome /</a:t>
              </a:r>
            </a:p>
            <a:p>
              <a:pPr algn="ctr"/>
              <a:r>
                <a:rPr lang="en-GB" sz="1200" dirty="0">
                  <a:solidFill>
                    <a:srgbClr val="7030A0"/>
                  </a:solidFill>
                </a:rPr>
                <a:t>genome (need big datasets!)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928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C93DD157-6D2C-68A1-E15B-9F0A54E14CD5}"/>
              </a:ext>
            </a:extLst>
          </p:cNvPr>
          <p:cNvSpPr/>
          <p:nvPr/>
        </p:nvSpPr>
        <p:spPr>
          <a:xfrm>
            <a:off x="876301" y="2108201"/>
            <a:ext cx="9461500" cy="575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E00AFE-06B2-EB4D-6275-11518E02A85D}"/>
              </a:ext>
            </a:extLst>
          </p:cNvPr>
          <p:cNvGrpSpPr/>
          <p:nvPr/>
        </p:nvGrpSpPr>
        <p:grpSpPr bwMode="ltGray">
          <a:xfrm>
            <a:off x="4604955" y="5717280"/>
            <a:ext cx="1332000" cy="828000"/>
            <a:chOff x="2082546" y="2372020"/>
            <a:chExt cx="2231100" cy="11316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D2917A5-8E56-B4B8-C6EB-03EEC885D2D7}"/>
                </a:ext>
              </a:extLst>
            </p:cNvPr>
            <p:cNvSpPr/>
            <p:nvPr/>
          </p:nvSpPr>
          <p:spPr bwMode="ltGray">
            <a:xfrm>
              <a:off x="2082546" y="2372020"/>
              <a:ext cx="2231100" cy="11316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EE0F549-681F-689D-2AF0-FA4ABD0AC774}"/>
                </a:ext>
              </a:extLst>
            </p:cNvPr>
            <p:cNvSpPr txBox="1"/>
            <p:nvPr/>
          </p:nvSpPr>
          <p:spPr bwMode="ltGray">
            <a:xfrm>
              <a:off x="2169262" y="2495757"/>
              <a:ext cx="2050200" cy="8833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New reactor designs (for gas - liquid – bio)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08FCE9-B159-BE27-EA02-F58C02787E67}"/>
              </a:ext>
            </a:extLst>
          </p:cNvPr>
          <p:cNvGrpSpPr/>
          <p:nvPr/>
        </p:nvGrpSpPr>
        <p:grpSpPr bwMode="ltGray">
          <a:xfrm>
            <a:off x="6160315" y="5733309"/>
            <a:ext cx="1008000" cy="648000"/>
            <a:chOff x="2256501" y="2385905"/>
            <a:chExt cx="1688400" cy="8856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F4FB769-B89C-E9C7-B36F-33DC9F1C5C7F}"/>
                </a:ext>
              </a:extLst>
            </p:cNvPr>
            <p:cNvSpPr/>
            <p:nvPr/>
          </p:nvSpPr>
          <p:spPr bwMode="ltGray">
            <a:xfrm>
              <a:off x="2422906" y="2385905"/>
              <a:ext cx="1326600" cy="8856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683404B-019A-A4C0-357E-55DE11B1D789}"/>
                </a:ext>
              </a:extLst>
            </p:cNvPr>
            <p:cNvSpPr txBox="1"/>
            <p:nvPr/>
          </p:nvSpPr>
          <p:spPr bwMode="ltGray">
            <a:xfrm>
              <a:off x="2256501" y="2495757"/>
              <a:ext cx="1688400" cy="3785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Mass transfer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E0FF728-0BCD-8161-8456-7185C89869B0}"/>
              </a:ext>
            </a:extLst>
          </p:cNvPr>
          <p:cNvGrpSpPr/>
          <p:nvPr/>
        </p:nvGrpSpPr>
        <p:grpSpPr bwMode="ltGray">
          <a:xfrm>
            <a:off x="5229609" y="6697273"/>
            <a:ext cx="1368000" cy="972000"/>
            <a:chOff x="2116582" y="2372020"/>
            <a:chExt cx="2291400" cy="13284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95793EB-7D7D-689D-5C0D-576FC021DE52}"/>
                </a:ext>
              </a:extLst>
            </p:cNvPr>
            <p:cNvSpPr/>
            <p:nvPr/>
          </p:nvSpPr>
          <p:spPr bwMode="ltGray">
            <a:xfrm>
              <a:off x="2116582" y="2372020"/>
              <a:ext cx="2291400" cy="1328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7C9672-CBDC-C2B1-983A-974D3C92D652}"/>
                </a:ext>
              </a:extLst>
            </p:cNvPr>
            <p:cNvSpPr txBox="1"/>
            <p:nvPr/>
          </p:nvSpPr>
          <p:spPr bwMode="ltGray">
            <a:xfrm>
              <a:off x="2256501" y="2495757"/>
              <a:ext cx="1989900" cy="11356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Fundamental understanding/prediction of </a:t>
              </a:r>
              <a:r>
                <a:rPr lang="en-GB" sz="1200" dirty="0" err="1">
                  <a:solidFill>
                    <a:schemeClr val="bg1"/>
                  </a:solidFill>
                </a:rPr>
                <a:t>k</a:t>
              </a:r>
              <a:r>
                <a:rPr lang="en-GB" sz="1200" baseline="-25000" dirty="0" err="1">
                  <a:solidFill>
                    <a:schemeClr val="bg1"/>
                  </a:solidFill>
                </a:rPr>
                <a:t>L</a:t>
              </a:r>
              <a:r>
                <a:rPr lang="en-GB" sz="1200" i="1" dirty="0" err="1">
                  <a:solidFill>
                    <a:schemeClr val="bg1"/>
                  </a:solidFill>
                </a:rPr>
                <a:t>a</a:t>
              </a:r>
              <a:r>
                <a:rPr lang="en-GB" sz="1200" dirty="0">
                  <a:solidFill>
                    <a:schemeClr val="bg1"/>
                  </a:solidFill>
                </a:rPr>
                <a:t> values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1531280-74A3-576E-7B0A-6C5F17C747A7}"/>
              </a:ext>
            </a:extLst>
          </p:cNvPr>
          <p:cNvGrpSpPr/>
          <p:nvPr/>
        </p:nvGrpSpPr>
        <p:grpSpPr bwMode="ltGray">
          <a:xfrm>
            <a:off x="4346981" y="4423182"/>
            <a:ext cx="1692000" cy="1044000"/>
            <a:chOff x="2102314" y="2288710"/>
            <a:chExt cx="2915450" cy="142679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279EB84-EA7B-34FF-74C5-5BB386F9739D}"/>
                </a:ext>
              </a:extLst>
            </p:cNvPr>
            <p:cNvSpPr/>
            <p:nvPr/>
          </p:nvSpPr>
          <p:spPr bwMode="ltGray">
            <a:xfrm>
              <a:off x="2102314" y="2288710"/>
              <a:ext cx="2915450" cy="142679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8666C-31DD-C73A-1645-039657B9B3C6}"/>
                </a:ext>
              </a:extLst>
            </p:cNvPr>
            <p:cNvSpPr txBox="1"/>
            <p:nvPr/>
          </p:nvSpPr>
          <p:spPr bwMode="ltGray">
            <a:xfrm>
              <a:off x="2221487" y="2364971"/>
              <a:ext cx="2713500" cy="11356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Engineering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for better mixing &amp; distributed kinetics (CFD-like modelling)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FD8FCA0-6246-642E-5F85-289805B3F250}"/>
              </a:ext>
            </a:extLst>
          </p:cNvPr>
          <p:cNvGrpSpPr/>
          <p:nvPr/>
        </p:nvGrpSpPr>
        <p:grpSpPr bwMode="ltGray">
          <a:xfrm>
            <a:off x="7341173" y="5431835"/>
            <a:ext cx="1404000" cy="864000"/>
            <a:chOff x="2099074" y="2288710"/>
            <a:chExt cx="2419202" cy="118079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5CD57AD-2093-449C-DBB6-B792FBFDC12E}"/>
                </a:ext>
              </a:extLst>
            </p:cNvPr>
            <p:cNvSpPr/>
            <p:nvPr/>
          </p:nvSpPr>
          <p:spPr bwMode="ltGray">
            <a:xfrm>
              <a:off x="2099074" y="2288710"/>
              <a:ext cx="2419202" cy="118079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3F81B29-29C3-E05D-487A-C025C7AD8107}"/>
                </a:ext>
              </a:extLst>
            </p:cNvPr>
            <p:cNvSpPr txBox="1"/>
            <p:nvPr/>
          </p:nvSpPr>
          <p:spPr bwMode="ltGray">
            <a:xfrm>
              <a:off x="2256501" y="2412445"/>
              <a:ext cx="2109050" cy="8833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Gas transfer between gas - liquid - biomass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7EE0C57-7506-461A-5D03-6EB88FFD69A1}"/>
              </a:ext>
            </a:extLst>
          </p:cNvPr>
          <p:cNvGrpSpPr/>
          <p:nvPr/>
        </p:nvGrpSpPr>
        <p:grpSpPr bwMode="ltGray">
          <a:xfrm>
            <a:off x="6817250" y="6397464"/>
            <a:ext cx="1512000" cy="976284"/>
            <a:chOff x="2116582" y="2358135"/>
            <a:chExt cx="2532600" cy="13284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128B5F2-4FF7-FCF7-00F2-91014A53472A}"/>
                </a:ext>
              </a:extLst>
            </p:cNvPr>
            <p:cNvSpPr/>
            <p:nvPr/>
          </p:nvSpPr>
          <p:spPr bwMode="ltGray">
            <a:xfrm>
              <a:off x="2116582" y="2358135"/>
              <a:ext cx="2532600" cy="1328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69B169A-D6C4-A4A9-054C-BABDECF1EA14}"/>
                </a:ext>
              </a:extLst>
            </p:cNvPr>
            <p:cNvSpPr txBox="1"/>
            <p:nvPr/>
          </p:nvSpPr>
          <p:spPr bwMode="ltGray">
            <a:xfrm>
              <a:off x="2256501" y="2495757"/>
              <a:ext cx="2231100" cy="1082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Development of high mass-transfer scalable gas phase bioreactors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ADE8E4E-C5B2-A1B8-23CA-F4580F7C2D02}"/>
              </a:ext>
            </a:extLst>
          </p:cNvPr>
          <p:cNvGrpSpPr/>
          <p:nvPr/>
        </p:nvGrpSpPr>
        <p:grpSpPr bwMode="ltGray">
          <a:xfrm>
            <a:off x="6316958" y="4523513"/>
            <a:ext cx="1440000" cy="972000"/>
            <a:chOff x="2449617" y="2340207"/>
            <a:chExt cx="2412000" cy="13284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738D8CC-8003-9A4C-BEF1-BD4B5E3D8C6E}"/>
                </a:ext>
              </a:extLst>
            </p:cNvPr>
            <p:cNvSpPr/>
            <p:nvPr/>
          </p:nvSpPr>
          <p:spPr bwMode="ltGray">
            <a:xfrm>
              <a:off x="2449617" y="2340207"/>
              <a:ext cx="2412000" cy="132840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81F77AF-1D40-2B65-B9C5-E48B8A11BAC1}"/>
                </a:ext>
              </a:extLst>
            </p:cNvPr>
            <p:cNvSpPr txBox="1"/>
            <p:nvPr/>
          </p:nvSpPr>
          <p:spPr bwMode="ltGray">
            <a:xfrm>
              <a:off x="2533756" y="2432483"/>
              <a:ext cx="2231100" cy="11356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Optimised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reactor design to enhance substrate availability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3F3DFD-AF1D-F9A2-6D25-F0E53011C237}"/>
              </a:ext>
            </a:extLst>
          </p:cNvPr>
          <p:cNvGrpSpPr/>
          <p:nvPr/>
        </p:nvGrpSpPr>
        <p:grpSpPr>
          <a:xfrm>
            <a:off x="1349311" y="3478370"/>
            <a:ext cx="2052000" cy="1152000"/>
            <a:chOff x="2271816" y="2311210"/>
            <a:chExt cx="3437098" cy="15744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1921040-B5A9-8B2E-345C-4B3FF55DEE56}"/>
                </a:ext>
              </a:extLst>
            </p:cNvPr>
            <p:cNvSpPr/>
            <p:nvPr/>
          </p:nvSpPr>
          <p:spPr>
            <a:xfrm>
              <a:off x="2585339" y="2311210"/>
              <a:ext cx="2834098" cy="157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784C02A-3AD8-2DE0-3180-ACDEB52612EA}"/>
                </a:ext>
              </a:extLst>
            </p:cNvPr>
            <p:cNvSpPr txBox="1"/>
            <p:nvPr/>
          </p:nvSpPr>
          <p:spPr>
            <a:xfrm>
              <a:off x="2271816" y="2452712"/>
              <a:ext cx="3437098" cy="13880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Complexity/links: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genetic - community behaviour/outcome –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physical engineering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design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E043D99-91AA-8D0F-832F-7C1EA193351C}"/>
              </a:ext>
            </a:extLst>
          </p:cNvPr>
          <p:cNvGrpSpPr/>
          <p:nvPr/>
        </p:nvGrpSpPr>
        <p:grpSpPr>
          <a:xfrm>
            <a:off x="3279641" y="4297590"/>
            <a:ext cx="936000" cy="576001"/>
            <a:chOff x="2542031" y="2385905"/>
            <a:chExt cx="1567799" cy="78720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B3BF9483-CB41-C038-5E30-F4ABF489BA62}"/>
                </a:ext>
              </a:extLst>
            </p:cNvPr>
            <p:cNvSpPr/>
            <p:nvPr/>
          </p:nvSpPr>
          <p:spPr>
            <a:xfrm>
              <a:off x="2542031" y="2385905"/>
              <a:ext cx="1567799" cy="7872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1E0EC29-2E4B-6EE5-0849-C335947FF7E3}"/>
                </a:ext>
              </a:extLst>
            </p:cNvPr>
            <p:cNvSpPr txBox="1"/>
            <p:nvPr/>
          </p:nvSpPr>
          <p:spPr>
            <a:xfrm>
              <a:off x="2631571" y="2471410"/>
              <a:ext cx="1386901" cy="630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Predictive models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7A33BD7-8750-FE5B-EA08-FF14BA3A8AA5}"/>
              </a:ext>
            </a:extLst>
          </p:cNvPr>
          <p:cNvGrpSpPr/>
          <p:nvPr/>
        </p:nvGrpSpPr>
        <p:grpSpPr>
          <a:xfrm>
            <a:off x="3340392" y="2680432"/>
            <a:ext cx="2340000" cy="1440001"/>
            <a:chOff x="2201670" y="2372019"/>
            <a:chExt cx="3919498" cy="1968001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4CB4FC4-9E62-F0E1-0212-14E1E67A5C2A}"/>
                </a:ext>
              </a:extLst>
            </p:cNvPr>
            <p:cNvSpPr/>
            <p:nvPr/>
          </p:nvSpPr>
          <p:spPr>
            <a:xfrm>
              <a:off x="2201670" y="2372019"/>
              <a:ext cx="3919498" cy="196800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C1D6AA3-664E-3186-B256-29C1DF113684}"/>
                </a:ext>
              </a:extLst>
            </p:cNvPr>
            <p:cNvSpPr txBox="1"/>
            <p:nvPr/>
          </p:nvSpPr>
          <p:spPr>
            <a:xfrm>
              <a:off x="2256499" y="2509638"/>
              <a:ext cx="3852391" cy="16404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Multi-scale models of </a:t>
              </a:r>
            </a:p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liquid cultures, covering cells, biofilms/granules and the bulk that incorporate thermodynamics (metabolism) and hydrodynamics (flows &amp; mass transfer)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A083807-50C7-5F81-6F7B-2AFDAF018B77}"/>
              </a:ext>
            </a:extLst>
          </p:cNvPr>
          <p:cNvGrpSpPr/>
          <p:nvPr/>
        </p:nvGrpSpPr>
        <p:grpSpPr>
          <a:xfrm>
            <a:off x="3053750" y="5115093"/>
            <a:ext cx="1370385" cy="792001"/>
            <a:chOff x="2205447" y="2344250"/>
            <a:chExt cx="2295394" cy="1082400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AF8D5A9-4618-628B-00D8-078205DBD898}"/>
                </a:ext>
              </a:extLst>
            </p:cNvPr>
            <p:cNvSpPr/>
            <p:nvPr/>
          </p:nvSpPr>
          <p:spPr>
            <a:xfrm>
              <a:off x="2269744" y="2344250"/>
              <a:ext cx="2231097" cy="10824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F35B465-BA09-BE18-FFF2-F3D98F894E03}"/>
                </a:ext>
              </a:extLst>
            </p:cNvPr>
            <p:cNvSpPr txBox="1"/>
            <p:nvPr/>
          </p:nvSpPr>
          <p:spPr>
            <a:xfrm>
              <a:off x="2205447" y="2495757"/>
              <a:ext cx="2291399" cy="8833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rgbClr val="002060"/>
                  </a:solidFill>
                </a:rPr>
                <a:t>Development of better scale-driven models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05404BA-2F6E-2DE9-1EEA-3FD27D256495}"/>
              </a:ext>
            </a:extLst>
          </p:cNvPr>
          <p:cNvGrpSpPr/>
          <p:nvPr/>
        </p:nvGrpSpPr>
        <p:grpSpPr>
          <a:xfrm>
            <a:off x="5927872" y="2322088"/>
            <a:ext cx="1368000" cy="1080004"/>
            <a:chOff x="2270066" y="2455330"/>
            <a:chExt cx="2291401" cy="1476001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EC2B5B2-3522-89AA-66A2-F9E19747613C}"/>
                </a:ext>
              </a:extLst>
            </p:cNvPr>
            <p:cNvSpPr/>
            <p:nvPr/>
          </p:nvSpPr>
          <p:spPr>
            <a:xfrm>
              <a:off x="2311102" y="2455330"/>
              <a:ext cx="2231101" cy="14760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48CA4F7-5057-30E8-7541-51E599812ED9}"/>
                </a:ext>
              </a:extLst>
            </p:cNvPr>
            <p:cNvSpPr txBox="1"/>
            <p:nvPr/>
          </p:nvSpPr>
          <p:spPr>
            <a:xfrm>
              <a:off x="2270066" y="2518899"/>
              <a:ext cx="2291401" cy="13880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 situ measurement of gas compositions in the aqueous phase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9420063-9A54-CFEE-03AD-9310B247C2A6}"/>
              </a:ext>
            </a:extLst>
          </p:cNvPr>
          <p:cNvGrpSpPr/>
          <p:nvPr/>
        </p:nvGrpSpPr>
        <p:grpSpPr>
          <a:xfrm>
            <a:off x="5597089" y="3536952"/>
            <a:ext cx="1368001" cy="936000"/>
            <a:chOff x="2325756" y="2385905"/>
            <a:chExt cx="2291400" cy="127920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565EB9A9-3F2F-D46A-0275-38D03D10FB1A}"/>
                </a:ext>
              </a:extLst>
            </p:cNvPr>
            <p:cNvSpPr/>
            <p:nvPr/>
          </p:nvSpPr>
          <p:spPr>
            <a:xfrm>
              <a:off x="2456940" y="2385905"/>
              <a:ext cx="2050199" cy="12792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76C65D2-60BF-E1BE-14BB-812EBB5209F3}"/>
                </a:ext>
              </a:extLst>
            </p:cNvPr>
            <p:cNvSpPr txBox="1"/>
            <p:nvPr/>
          </p:nvSpPr>
          <p:spPr>
            <a:xfrm>
              <a:off x="2325756" y="2470763"/>
              <a:ext cx="2291400" cy="11356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Fermenter monitoring and operating strategies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55354F2-C1B9-EF1E-446A-80BBE217F587}"/>
              </a:ext>
            </a:extLst>
          </p:cNvPr>
          <p:cNvGrpSpPr/>
          <p:nvPr/>
        </p:nvGrpSpPr>
        <p:grpSpPr>
          <a:xfrm>
            <a:off x="7127675" y="3192099"/>
            <a:ext cx="2196839" cy="1368000"/>
            <a:chOff x="2269743" y="2594180"/>
            <a:chExt cx="3679704" cy="186960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8302410-3FE6-7B50-FCDE-5CD41002CF1C}"/>
                </a:ext>
              </a:extLst>
            </p:cNvPr>
            <p:cNvSpPr/>
            <p:nvPr/>
          </p:nvSpPr>
          <p:spPr>
            <a:xfrm>
              <a:off x="2269743" y="2594180"/>
              <a:ext cx="3617999" cy="18696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ADE7CE5-5D8B-CA5A-632D-97462BB153AF}"/>
                </a:ext>
              </a:extLst>
            </p:cNvPr>
            <p:cNvSpPr txBox="1"/>
            <p:nvPr/>
          </p:nvSpPr>
          <p:spPr>
            <a:xfrm>
              <a:off x="2271148" y="2664491"/>
              <a:ext cx="3678299" cy="16404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How to monitor,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control and optimise the integration of the full production process towards more efficiency, sustainability and economy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567CA6B-7117-323F-17E4-285C2153CB0C}"/>
              </a:ext>
            </a:extLst>
          </p:cNvPr>
          <p:cNvGrpSpPr/>
          <p:nvPr/>
        </p:nvGrpSpPr>
        <p:grpSpPr>
          <a:xfrm>
            <a:off x="8219540" y="4521176"/>
            <a:ext cx="1908000" cy="1044000"/>
            <a:chOff x="2121686" y="2313704"/>
            <a:chExt cx="3195899" cy="14268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20FC251-A272-A1A7-410E-86EC06BA1965}"/>
                </a:ext>
              </a:extLst>
            </p:cNvPr>
            <p:cNvSpPr/>
            <p:nvPr/>
          </p:nvSpPr>
          <p:spPr>
            <a:xfrm>
              <a:off x="2121686" y="2313704"/>
              <a:ext cx="3195899" cy="142680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33B9BAA-4A55-D194-CBA4-2EE5B6586296}"/>
                </a:ext>
              </a:extLst>
            </p:cNvPr>
            <p:cNvSpPr txBox="1"/>
            <p:nvPr/>
          </p:nvSpPr>
          <p:spPr>
            <a:xfrm>
              <a:off x="2249695" y="2508253"/>
              <a:ext cx="2961642" cy="11356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Exploit best of chemical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(methanol) and biology  (methylotrophy) as two-stage processing</a:t>
              </a:r>
            </a:p>
          </p:txBody>
        </p:sp>
      </p:grp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D36C0F20-577A-EC21-DAE3-852B9AF8A461}"/>
              </a:ext>
            </a:extLst>
          </p:cNvPr>
          <p:cNvSpPr/>
          <p:nvPr/>
        </p:nvSpPr>
        <p:spPr>
          <a:xfrm>
            <a:off x="8116016" y="2443656"/>
            <a:ext cx="1548000" cy="540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Process control &amp; optimisation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9857EB80-C396-6063-EC0B-04172A2520F1}"/>
              </a:ext>
            </a:extLst>
          </p:cNvPr>
          <p:cNvSpPr/>
          <p:nvPr/>
        </p:nvSpPr>
        <p:spPr>
          <a:xfrm>
            <a:off x="1928398" y="4710318"/>
            <a:ext cx="1080000" cy="360000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Modelling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6AC1EDC-6D87-4105-51CE-5FC063B3F86D}"/>
              </a:ext>
            </a:extLst>
          </p:cNvPr>
          <p:cNvSpPr/>
          <p:nvPr/>
        </p:nvSpPr>
        <p:spPr bwMode="ltGray">
          <a:xfrm>
            <a:off x="8609264" y="6427273"/>
            <a:ext cx="1368000" cy="540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Mixing &amp; mass transfer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A1AEAF-F8A9-E39B-5E79-76B7D062BA2C}"/>
              </a:ext>
            </a:extLst>
          </p:cNvPr>
          <p:cNvSpPr txBox="1"/>
          <p:nvPr/>
        </p:nvSpPr>
        <p:spPr>
          <a:xfrm>
            <a:off x="987773" y="2310186"/>
            <a:ext cx="25655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333399"/>
                </a:solidFill>
              </a:rPr>
              <a:t>Workshop – Engineering envelope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86D3524-A93A-C2A5-43D3-9EBA1D921D1F}"/>
              </a:ext>
            </a:extLst>
          </p:cNvPr>
          <p:cNvCxnSpPr>
            <a:cxnSpLocks/>
            <a:stCxn id="30" idx="2"/>
            <a:endCxn id="24" idx="7"/>
          </p:cNvCxnSpPr>
          <p:nvPr/>
        </p:nvCxnSpPr>
        <p:spPr>
          <a:xfrm flipH="1">
            <a:off x="2980701" y="3400433"/>
            <a:ext cx="359691" cy="246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55014E2D-CDC2-CF9F-D1FA-837ED3F0BAB8}"/>
              </a:ext>
            </a:extLst>
          </p:cNvPr>
          <p:cNvCxnSpPr>
            <a:cxnSpLocks/>
            <a:stCxn id="33" idx="0"/>
            <a:endCxn id="27" idx="4"/>
          </p:cNvCxnSpPr>
          <p:nvPr/>
        </p:nvCxnSpPr>
        <p:spPr>
          <a:xfrm flipH="1" flipV="1">
            <a:off x="3747641" y="4873591"/>
            <a:ext cx="10495" cy="241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FF49E3F-3218-65F8-E09E-670A4C5F703B}"/>
              </a:ext>
            </a:extLst>
          </p:cNvPr>
          <p:cNvCxnSpPr>
            <a:cxnSpLocks/>
            <a:stCxn id="30" idx="3"/>
            <a:endCxn id="27" idx="0"/>
          </p:cNvCxnSpPr>
          <p:nvPr/>
        </p:nvCxnSpPr>
        <p:spPr>
          <a:xfrm>
            <a:off x="3683077" y="3909550"/>
            <a:ext cx="64564" cy="388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A7E2D75-5326-8EA6-56C7-96B9CC2205DD}"/>
              </a:ext>
            </a:extLst>
          </p:cNvPr>
          <p:cNvCxnSpPr>
            <a:stCxn id="21" idx="2"/>
            <a:endCxn id="12" idx="6"/>
          </p:cNvCxnSpPr>
          <p:nvPr/>
        </p:nvCxnSpPr>
        <p:spPr>
          <a:xfrm flipH="1" flipV="1">
            <a:off x="6038981" y="4945182"/>
            <a:ext cx="277977" cy="64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1198547-CE5B-C65C-E64A-FADDBD4C7939}"/>
              </a:ext>
            </a:extLst>
          </p:cNvPr>
          <p:cNvCxnSpPr>
            <a:stCxn id="3" idx="6"/>
            <a:endCxn id="6" idx="2"/>
          </p:cNvCxnSpPr>
          <p:nvPr/>
        </p:nvCxnSpPr>
        <p:spPr>
          <a:xfrm flipV="1">
            <a:off x="5936955" y="6057309"/>
            <a:ext cx="322706" cy="73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4F4DB26-F1BD-2BB9-05F7-9D63EE7D846A}"/>
              </a:ext>
            </a:extLst>
          </p:cNvPr>
          <p:cNvCxnSpPr>
            <a:stCxn id="9" idx="1"/>
            <a:endCxn id="3" idx="4"/>
          </p:cNvCxnSpPr>
          <p:nvPr/>
        </p:nvCxnSpPr>
        <p:spPr>
          <a:xfrm flipH="1" flipV="1">
            <a:off x="5270955" y="6545280"/>
            <a:ext cx="158993" cy="294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0555077-E13A-431F-3366-628BE7B0FF25}"/>
              </a:ext>
            </a:extLst>
          </p:cNvPr>
          <p:cNvCxnSpPr>
            <a:cxnSpLocks/>
            <a:stCxn id="9" idx="7"/>
            <a:endCxn id="6" idx="4"/>
          </p:cNvCxnSpPr>
          <p:nvPr/>
        </p:nvCxnSpPr>
        <p:spPr>
          <a:xfrm flipV="1">
            <a:off x="6397270" y="6381309"/>
            <a:ext cx="258391" cy="458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28E1D32-E215-1005-CEA0-5DFB578DE48C}"/>
              </a:ext>
            </a:extLst>
          </p:cNvPr>
          <p:cNvCxnSpPr>
            <a:cxnSpLocks/>
            <a:stCxn id="9" idx="6"/>
            <a:endCxn id="18" idx="3"/>
          </p:cNvCxnSpPr>
          <p:nvPr/>
        </p:nvCxnSpPr>
        <p:spPr>
          <a:xfrm>
            <a:off x="6597609" y="7183273"/>
            <a:ext cx="441068" cy="47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E981FCB-45A5-CE1B-6D27-AC77B0436D63}"/>
              </a:ext>
            </a:extLst>
          </p:cNvPr>
          <p:cNvCxnSpPr>
            <a:cxnSpLocks/>
            <a:stCxn id="6" idx="5"/>
            <a:endCxn id="18" idx="1"/>
          </p:cNvCxnSpPr>
          <p:nvPr/>
        </p:nvCxnSpPr>
        <p:spPr>
          <a:xfrm>
            <a:off x="6935675" y="6286412"/>
            <a:ext cx="103002" cy="254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311B89C-3A88-420C-05E9-AD01145BF760}"/>
              </a:ext>
            </a:extLst>
          </p:cNvPr>
          <p:cNvCxnSpPr>
            <a:cxnSpLocks/>
            <a:stCxn id="6" idx="0"/>
            <a:endCxn id="21" idx="4"/>
          </p:cNvCxnSpPr>
          <p:nvPr/>
        </p:nvCxnSpPr>
        <p:spPr>
          <a:xfrm flipV="1">
            <a:off x="6655661" y="5495513"/>
            <a:ext cx="381297" cy="237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A529052-0642-F64E-DC37-72739C0B2CBA}"/>
              </a:ext>
            </a:extLst>
          </p:cNvPr>
          <p:cNvCxnSpPr>
            <a:cxnSpLocks/>
            <a:stCxn id="3" idx="0"/>
            <a:endCxn id="12" idx="4"/>
          </p:cNvCxnSpPr>
          <p:nvPr/>
        </p:nvCxnSpPr>
        <p:spPr>
          <a:xfrm flipH="1" flipV="1">
            <a:off x="5192981" y="5467182"/>
            <a:ext cx="77974" cy="250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BC7E680-740B-0CB5-7559-83BE8916523B}"/>
              </a:ext>
            </a:extLst>
          </p:cNvPr>
          <p:cNvCxnSpPr>
            <a:cxnSpLocks/>
            <a:stCxn id="36" idx="6"/>
            <a:endCxn id="42" idx="0"/>
          </p:cNvCxnSpPr>
          <p:nvPr/>
        </p:nvCxnSpPr>
        <p:spPr>
          <a:xfrm>
            <a:off x="7284371" y="2862090"/>
            <a:ext cx="923304" cy="33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C29F157-E747-AD02-6961-44E700E5EF54}"/>
              </a:ext>
            </a:extLst>
          </p:cNvPr>
          <p:cNvCxnSpPr>
            <a:cxnSpLocks/>
            <a:stCxn id="18" idx="0"/>
            <a:endCxn id="15" idx="3"/>
          </p:cNvCxnSpPr>
          <p:nvPr/>
        </p:nvCxnSpPr>
        <p:spPr>
          <a:xfrm flipH="1" flipV="1">
            <a:off x="7546784" y="6169304"/>
            <a:ext cx="26466" cy="228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3A3B0BB-1FD4-FC03-6911-C01778171C6A}"/>
              </a:ext>
            </a:extLst>
          </p:cNvPr>
          <p:cNvCxnSpPr>
            <a:cxnSpLocks/>
            <a:stCxn id="45" idx="0"/>
            <a:endCxn id="42" idx="5"/>
          </p:cNvCxnSpPr>
          <p:nvPr/>
        </p:nvCxnSpPr>
        <p:spPr>
          <a:xfrm flipH="1" flipV="1">
            <a:off x="8971350" y="4359760"/>
            <a:ext cx="202190" cy="161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24E8950-3BC1-ADB9-766E-6FB6EACEB250}"/>
              </a:ext>
            </a:extLst>
          </p:cNvPr>
          <p:cNvCxnSpPr>
            <a:cxnSpLocks/>
            <a:stCxn id="39" idx="0"/>
            <a:endCxn id="36" idx="3"/>
          </p:cNvCxnSpPr>
          <p:nvPr/>
        </p:nvCxnSpPr>
        <p:spPr>
          <a:xfrm flipH="1" flipV="1">
            <a:off x="6147438" y="3243929"/>
            <a:ext cx="139970" cy="293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78A81ED-8080-2CB4-1592-D9F949B45623}"/>
              </a:ext>
            </a:extLst>
          </p:cNvPr>
          <p:cNvCxnSpPr>
            <a:cxnSpLocks/>
            <a:stCxn id="39" idx="3"/>
            <a:endCxn id="12" idx="7"/>
          </p:cNvCxnSpPr>
          <p:nvPr/>
        </p:nvCxnSpPr>
        <p:spPr>
          <a:xfrm flipH="1">
            <a:off x="5791193" y="4335878"/>
            <a:ext cx="63466" cy="240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CE689F6-FF35-01D3-0889-9BE9E44CE27A}"/>
              </a:ext>
            </a:extLst>
          </p:cNvPr>
          <p:cNvCxnSpPr>
            <a:cxnSpLocks/>
            <a:stCxn id="30" idx="5"/>
            <a:endCxn id="39" idx="2"/>
          </p:cNvCxnSpPr>
          <p:nvPr/>
        </p:nvCxnSpPr>
        <p:spPr>
          <a:xfrm>
            <a:off x="5337707" y="3909550"/>
            <a:ext cx="337701" cy="95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FC4648E-C96E-C398-16BB-4AB5E1770E95}"/>
              </a:ext>
            </a:extLst>
          </p:cNvPr>
          <p:cNvCxnSpPr>
            <a:cxnSpLocks/>
            <a:stCxn id="30" idx="7"/>
            <a:endCxn id="36" idx="2"/>
          </p:cNvCxnSpPr>
          <p:nvPr/>
        </p:nvCxnSpPr>
        <p:spPr>
          <a:xfrm flipV="1">
            <a:off x="5337707" y="2862090"/>
            <a:ext cx="614664" cy="29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7343B56-B4D5-7AB8-C7E3-F49E1D6A59AF}"/>
              </a:ext>
            </a:extLst>
          </p:cNvPr>
          <p:cNvCxnSpPr>
            <a:stCxn id="39" idx="6"/>
            <a:endCxn id="42" idx="2"/>
          </p:cNvCxnSpPr>
          <p:nvPr/>
        </p:nvCxnSpPr>
        <p:spPr>
          <a:xfrm flipV="1">
            <a:off x="6899408" y="3876099"/>
            <a:ext cx="228267" cy="128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A9E69C1-6BEB-D707-08F5-C21D0F8964E0}"/>
              </a:ext>
            </a:extLst>
          </p:cNvPr>
          <p:cNvCxnSpPr>
            <a:cxnSpLocks/>
            <a:stCxn id="33" idx="6"/>
            <a:endCxn id="12" idx="3"/>
          </p:cNvCxnSpPr>
          <p:nvPr/>
        </p:nvCxnSpPr>
        <p:spPr>
          <a:xfrm flipV="1">
            <a:off x="4424135" y="5314292"/>
            <a:ext cx="170634" cy="196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DF70A8B-4C96-4A8E-2F1B-1E493B89ABE9}"/>
              </a:ext>
            </a:extLst>
          </p:cNvPr>
          <p:cNvCxnSpPr>
            <a:cxnSpLocks/>
            <a:stCxn id="15" idx="0"/>
            <a:endCxn id="21" idx="5"/>
          </p:cNvCxnSpPr>
          <p:nvPr/>
        </p:nvCxnSpPr>
        <p:spPr>
          <a:xfrm flipH="1" flipV="1">
            <a:off x="7546075" y="5353167"/>
            <a:ext cx="497098" cy="786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249046D7-6A5D-C0F9-2914-2609C0C04727}"/>
              </a:ext>
            </a:extLst>
          </p:cNvPr>
          <p:cNvCxnSpPr>
            <a:cxnSpLocks/>
            <a:stCxn id="24" idx="5"/>
            <a:endCxn id="27" idx="2"/>
          </p:cNvCxnSpPr>
          <p:nvPr/>
        </p:nvCxnSpPr>
        <p:spPr>
          <a:xfrm>
            <a:off x="2980701" y="4461664"/>
            <a:ext cx="298940" cy="123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DDC84B83-B907-9593-5489-372B29DBC561}"/>
              </a:ext>
            </a:extLst>
          </p:cNvPr>
          <p:cNvCxnSpPr>
            <a:cxnSpLocks/>
            <a:stCxn id="12" idx="1"/>
            <a:endCxn id="30" idx="4"/>
          </p:cNvCxnSpPr>
          <p:nvPr/>
        </p:nvCxnSpPr>
        <p:spPr>
          <a:xfrm flipH="1" flipV="1">
            <a:off x="4510392" y="4120433"/>
            <a:ext cx="84377" cy="455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A206454-57BA-BB52-E48D-067720E369E5}"/>
              </a:ext>
            </a:extLst>
          </p:cNvPr>
          <p:cNvCxnSpPr>
            <a:cxnSpLocks/>
            <a:stCxn id="45" idx="4"/>
            <a:endCxn id="15" idx="6"/>
          </p:cNvCxnSpPr>
          <p:nvPr/>
        </p:nvCxnSpPr>
        <p:spPr>
          <a:xfrm flipH="1">
            <a:off x="8745173" y="5565176"/>
            <a:ext cx="428367" cy="298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92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5A5A006E-24A8-DA3F-F59B-FC2043C5DE2A}"/>
              </a:ext>
            </a:extLst>
          </p:cNvPr>
          <p:cNvSpPr/>
          <p:nvPr/>
        </p:nvSpPr>
        <p:spPr>
          <a:xfrm>
            <a:off x="603018" y="1104900"/>
            <a:ext cx="11881082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87DCE-0FC0-795B-47AE-186B249A376B}"/>
              </a:ext>
            </a:extLst>
          </p:cNvPr>
          <p:cNvCxnSpPr>
            <a:cxnSpLocks/>
          </p:cNvCxnSpPr>
          <p:nvPr/>
        </p:nvCxnSpPr>
        <p:spPr>
          <a:xfrm flipH="1">
            <a:off x="4406480" y="5973566"/>
            <a:ext cx="262141" cy="443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19E293D-377F-4A87-F153-85F5CBC6037B}"/>
              </a:ext>
            </a:extLst>
          </p:cNvPr>
          <p:cNvSpPr/>
          <p:nvPr/>
        </p:nvSpPr>
        <p:spPr>
          <a:xfrm>
            <a:off x="6837822" y="7040042"/>
            <a:ext cx="1701000" cy="6048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80" b="1" dirty="0">
                <a:solidFill>
                  <a:schemeClr val="accent2">
                    <a:lumMod val="75000"/>
                  </a:schemeClr>
                </a:solidFill>
              </a:rPr>
              <a:t>Policy &amp; Implementation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93FBD890-9DBB-6C5B-3530-810B8CBBA775}"/>
              </a:ext>
            </a:extLst>
          </p:cNvPr>
          <p:cNvSpPr/>
          <p:nvPr/>
        </p:nvSpPr>
        <p:spPr>
          <a:xfrm>
            <a:off x="10847690" y="6557929"/>
            <a:ext cx="1247400" cy="79380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80" b="1" dirty="0">
                <a:solidFill>
                  <a:schemeClr val="bg1"/>
                </a:solidFill>
              </a:rPr>
              <a:t>Feedstock, process, product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588FE2C-A1BA-13B3-48E3-0B5035A5D912}"/>
              </a:ext>
            </a:extLst>
          </p:cNvPr>
          <p:cNvSpPr/>
          <p:nvPr/>
        </p:nvSpPr>
        <p:spPr>
          <a:xfrm>
            <a:off x="782499" y="5106689"/>
            <a:ext cx="1020600" cy="378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80" b="1" dirty="0">
                <a:solidFill>
                  <a:schemeClr val="bg1"/>
                </a:solidFill>
              </a:rPr>
              <a:t>Scale-up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64BBD43-8CDB-A082-15EF-19732006D595}"/>
              </a:ext>
            </a:extLst>
          </p:cNvPr>
          <p:cNvGrpSpPr/>
          <p:nvPr/>
        </p:nvGrpSpPr>
        <p:grpSpPr>
          <a:xfrm>
            <a:off x="8891160" y="1908562"/>
            <a:ext cx="1897524" cy="1404000"/>
            <a:chOff x="2276781" y="2555331"/>
            <a:chExt cx="2270244" cy="1786812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DCA264CC-52D6-EF1E-B932-EEEB987705DB}"/>
                </a:ext>
              </a:extLst>
            </p:cNvPr>
            <p:cNvSpPr/>
            <p:nvPr/>
          </p:nvSpPr>
          <p:spPr>
            <a:xfrm>
              <a:off x="2285779" y="2555331"/>
              <a:ext cx="2261246" cy="1786812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9E3686F-FFBD-EB64-0173-CB55FD213E7A}"/>
                </a:ext>
              </a:extLst>
            </p:cNvPr>
            <p:cNvSpPr txBox="1"/>
            <p:nvPr/>
          </p:nvSpPr>
          <p:spPr>
            <a:xfrm>
              <a:off x="2276781" y="2657421"/>
              <a:ext cx="2261244" cy="16039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How to stop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making CH</a:t>
              </a:r>
              <a:r>
                <a:rPr lang="en-GB" sz="1260" baseline="-25000" dirty="0">
                  <a:solidFill>
                    <a:schemeClr val="bg1"/>
                  </a:solidFill>
                </a:rPr>
                <a:t>4</a:t>
              </a:r>
              <a:r>
                <a:rPr lang="en-GB" sz="1260" dirty="0">
                  <a:solidFill>
                    <a:schemeClr val="bg1"/>
                  </a:solidFill>
                </a:rPr>
                <a:t> and start making more valuable and sustainable products from waste or air-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capture CO</a:t>
              </a:r>
              <a:r>
                <a:rPr lang="en-GB" sz="1260" baseline="-250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8601D92-B636-FCDB-78E2-C48C412C773E}"/>
              </a:ext>
            </a:extLst>
          </p:cNvPr>
          <p:cNvGrpSpPr/>
          <p:nvPr/>
        </p:nvGrpSpPr>
        <p:grpSpPr>
          <a:xfrm>
            <a:off x="8912467" y="3439167"/>
            <a:ext cx="1892298" cy="1285202"/>
            <a:chOff x="2271932" y="2580179"/>
            <a:chExt cx="2263992" cy="1635618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222A3B2D-5146-24EA-1A80-A49C6501C4B3}"/>
                </a:ext>
              </a:extLst>
            </p:cNvPr>
            <p:cNvSpPr/>
            <p:nvPr/>
          </p:nvSpPr>
          <p:spPr>
            <a:xfrm>
              <a:off x="2271932" y="2580179"/>
              <a:ext cx="2261247" cy="163561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32B3CDA-E547-71C0-6968-2838DA0C49E8}"/>
                </a:ext>
              </a:extLst>
            </p:cNvPr>
            <p:cNvSpPr txBox="1"/>
            <p:nvPr/>
          </p:nvSpPr>
          <p:spPr>
            <a:xfrm>
              <a:off x="2274677" y="2634297"/>
              <a:ext cx="2261247" cy="13572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Economic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comparison of various waste feedstocks by AD and the combination of syngas fermentation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E538407-0772-8166-D0E0-AB78362A91B9}"/>
              </a:ext>
            </a:extLst>
          </p:cNvPr>
          <p:cNvGrpSpPr/>
          <p:nvPr/>
        </p:nvGrpSpPr>
        <p:grpSpPr>
          <a:xfrm>
            <a:off x="6553135" y="1677242"/>
            <a:ext cx="1872000" cy="1152000"/>
            <a:chOff x="2667595" y="2660487"/>
            <a:chExt cx="2239715" cy="1466105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9B7C0C79-B236-435A-2D78-0A9FF418EFAF}"/>
                </a:ext>
              </a:extLst>
            </p:cNvPr>
            <p:cNvSpPr/>
            <p:nvPr/>
          </p:nvSpPr>
          <p:spPr>
            <a:xfrm>
              <a:off x="2667595" y="2660487"/>
              <a:ext cx="2239715" cy="146610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805C8D0A-B663-ECCC-0D7E-4DD8F79E2292}"/>
                </a:ext>
              </a:extLst>
            </p:cNvPr>
            <p:cNvSpPr txBox="1"/>
            <p:nvPr/>
          </p:nvSpPr>
          <p:spPr>
            <a:xfrm>
              <a:off x="2753859" y="2748854"/>
              <a:ext cx="2080346" cy="13469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Change biomass feedstock fermentation to biomass and H</a:t>
              </a:r>
              <a:r>
                <a:rPr lang="en-GB" sz="1260" baseline="-25000" dirty="0">
                  <a:solidFill>
                    <a:schemeClr val="bg1"/>
                  </a:solidFill>
                </a:rPr>
                <a:t>2</a:t>
              </a:r>
              <a:r>
                <a:rPr lang="en-GB" sz="1260" dirty="0">
                  <a:solidFill>
                    <a:schemeClr val="bg1"/>
                  </a:solidFill>
                </a:rPr>
                <a:t> to make more efficient and faster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34C4C71-A293-1D85-71F7-ACD7A4E95310}"/>
              </a:ext>
            </a:extLst>
          </p:cNvPr>
          <p:cNvGrpSpPr/>
          <p:nvPr/>
        </p:nvGrpSpPr>
        <p:grpSpPr>
          <a:xfrm>
            <a:off x="4845339" y="2165356"/>
            <a:ext cx="1549800" cy="1058400"/>
            <a:chOff x="2395315" y="2709161"/>
            <a:chExt cx="1854218" cy="134697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6D2F29-8BFC-1818-AB96-3FC3E125B06B}"/>
                </a:ext>
              </a:extLst>
            </p:cNvPr>
            <p:cNvSpPr/>
            <p:nvPr/>
          </p:nvSpPr>
          <p:spPr>
            <a:xfrm>
              <a:off x="2395315" y="2709161"/>
              <a:ext cx="1854218" cy="1346977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8B8B520E-5957-D2FB-DCA2-CE1D51B56AAF}"/>
                </a:ext>
              </a:extLst>
            </p:cNvPr>
            <p:cNvSpPr txBox="1"/>
            <p:nvPr/>
          </p:nvSpPr>
          <p:spPr>
            <a:xfrm>
              <a:off x="2438969" y="2726230"/>
              <a:ext cx="1763773" cy="1110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Use of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neural networks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for optimisation of biomethanisation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BF0D12C-8E61-8CF3-C21A-9D64943470BA}"/>
              </a:ext>
            </a:extLst>
          </p:cNvPr>
          <p:cNvGrpSpPr/>
          <p:nvPr/>
        </p:nvGrpSpPr>
        <p:grpSpPr>
          <a:xfrm>
            <a:off x="7487610" y="2789154"/>
            <a:ext cx="1549985" cy="982803"/>
            <a:chOff x="2871590" y="2688795"/>
            <a:chExt cx="1854447" cy="125076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C00D03B-80D7-0CA8-554E-1FB08F6F83E6}"/>
                </a:ext>
              </a:extLst>
            </p:cNvPr>
            <p:cNvSpPr/>
            <p:nvPr/>
          </p:nvSpPr>
          <p:spPr>
            <a:xfrm>
              <a:off x="2871811" y="2688795"/>
              <a:ext cx="1854226" cy="125076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F874692-B547-BC29-A72E-CF30BC36D2E5}"/>
                </a:ext>
              </a:extLst>
            </p:cNvPr>
            <p:cNvSpPr txBox="1"/>
            <p:nvPr/>
          </p:nvSpPr>
          <p:spPr>
            <a:xfrm>
              <a:off x="2871590" y="2748866"/>
              <a:ext cx="1854226" cy="1110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Look into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dissolved forms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of H</a:t>
              </a:r>
              <a:r>
                <a:rPr lang="en-GB" sz="1260" baseline="-25000" dirty="0">
                  <a:solidFill>
                    <a:schemeClr val="bg1"/>
                  </a:solidFill>
                </a:rPr>
                <a:t>2</a:t>
              </a:r>
              <a:r>
                <a:rPr lang="en-GB" sz="1260" dirty="0">
                  <a:solidFill>
                    <a:schemeClr val="bg1"/>
                  </a:solidFill>
                </a:rPr>
                <a:t>, CO</a:t>
              </a:r>
              <a:r>
                <a:rPr lang="en-GB" sz="1260" baseline="-25000" dirty="0">
                  <a:solidFill>
                    <a:schemeClr val="bg1"/>
                  </a:solidFill>
                </a:rPr>
                <a:t>2</a:t>
              </a:r>
              <a:r>
                <a:rPr lang="en-GB" sz="1260" dirty="0">
                  <a:solidFill>
                    <a:schemeClr val="bg1"/>
                  </a:solidFill>
                </a:rPr>
                <a:t> (</a:t>
              </a:r>
              <a:r>
                <a:rPr lang="en-GB" sz="1260" dirty="0" err="1">
                  <a:solidFill>
                    <a:schemeClr val="bg1"/>
                  </a:solidFill>
                </a:rPr>
                <a:t>formate</a:t>
              </a:r>
              <a:r>
                <a:rPr lang="en-GB" sz="1260" dirty="0">
                  <a:solidFill>
                    <a:schemeClr val="bg1"/>
                  </a:solidFill>
                </a:rPr>
                <a:t>, methanol)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9662872-7DDE-488E-D13A-F1B460A4C8E6}"/>
              </a:ext>
            </a:extLst>
          </p:cNvPr>
          <p:cNvGrpSpPr/>
          <p:nvPr/>
        </p:nvGrpSpPr>
        <p:grpSpPr>
          <a:xfrm>
            <a:off x="10379928" y="5315097"/>
            <a:ext cx="1625400" cy="907202"/>
            <a:chOff x="2809115" y="2675218"/>
            <a:chExt cx="1944675" cy="1154556"/>
          </a:xfrm>
        </p:grpSpPr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F57FFAD4-DF90-0270-8B24-92D41A59D203}"/>
                </a:ext>
              </a:extLst>
            </p:cNvPr>
            <p:cNvSpPr/>
            <p:nvPr/>
          </p:nvSpPr>
          <p:spPr>
            <a:xfrm>
              <a:off x="2833521" y="2675218"/>
              <a:ext cx="1899451" cy="115455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44E1B23-DB52-6100-F90B-7C586DA4009C}"/>
                </a:ext>
              </a:extLst>
            </p:cNvPr>
            <p:cNvSpPr txBox="1"/>
            <p:nvPr/>
          </p:nvSpPr>
          <p:spPr>
            <a:xfrm>
              <a:off x="2809115" y="2821185"/>
              <a:ext cx="1944675" cy="8636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Integration with up/downstream and supply chains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94A7AE3-5DFA-AFA5-3893-7C3AA96DEE9E}"/>
              </a:ext>
            </a:extLst>
          </p:cNvPr>
          <p:cNvGrpSpPr/>
          <p:nvPr/>
        </p:nvGrpSpPr>
        <p:grpSpPr>
          <a:xfrm>
            <a:off x="9103255" y="4916146"/>
            <a:ext cx="1325470" cy="869400"/>
            <a:chOff x="3070222" y="2730679"/>
            <a:chExt cx="1585829" cy="1106450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9E86B75C-B032-DB07-E30E-1BDCB07BD7D7}"/>
                </a:ext>
              </a:extLst>
            </p:cNvPr>
            <p:cNvSpPr/>
            <p:nvPr/>
          </p:nvSpPr>
          <p:spPr>
            <a:xfrm>
              <a:off x="3105480" y="2730679"/>
              <a:ext cx="1550571" cy="110645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20A2ED4-8D46-C1D8-B49B-DB8BB9D40E57}"/>
                </a:ext>
              </a:extLst>
            </p:cNvPr>
            <p:cNvSpPr txBox="1"/>
            <p:nvPr/>
          </p:nvSpPr>
          <p:spPr>
            <a:xfrm>
              <a:off x="3070222" y="2807636"/>
              <a:ext cx="1401975" cy="8636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Feedstock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and product diversification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3E2B789-C42D-46E1-F1AA-C9C7642FA149}"/>
              </a:ext>
            </a:extLst>
          </p:cNvPr>
          <p:cNvGrpSpPr/>
          <p:nvPr/>
        </p:nvGrpSpPr>
        <p:grpSpPr>
          <a:xfrm>
            <a:off x="7511405" y="5527176"/>
            <a:ext cx="1152001" cy="1008000"/>
            <a:chOff x="3101092" y="2681430"/>
            <a:chExt cx="1378288" cy="1282844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C22A92F-44FB-384D-5B07-A55A89D9E18A}"/>
                </a:ext>
              </a:extLst>
            </p:cNvPr>
            <p:cNvSpPr/>
            <p:nvPr/>
          </p:nvSpPr>
          <p:spPr>
            <a:xfrm>
              <a:off x="3101092" y="2681430"/>
              <a:ext cx="1378288" cy="128284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93A1F84A-5E9A-BDE8-B2A8-3F058D14322E}"/>
                </a:ext>
              </a:extLst>
            </p:cNvPr>
            <p:cNvSpPr txBox="1"/>
            <p:nvPr/>
          </p:nvSpPr>
          <p:spPr>
            <a:xfrm>
              <a:off x="3208535" y="2758970"/>
              <a:ext cx="1162929" cy="110458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Process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selection for targeted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products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62DB7F6-6DAC-5589-88BD-C639307FD767}"/>
              </a:ext>
            </a:extLst>
          </p:cNvPr>
          <p:cNvGrpSpPr/>
          <p:nvPr/>
        </p:nvGrpSpPr>
        <p:grpSpPr>
          <a:xfrm>
            <a:off x="8890235" y="5908439"/>
            <a:ext cx="1512001" cy="1285200"/>
            <a:chOff x="2948392" y="2702372"/>
            <a:chExt cx="1809001" cy="1635623"/>
          </a:xfrm>
        </p:grpSpPr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D46512D-22B0-63C6-65A5-2BD16CD87732}"/>
                </a:ext>
              </a:extLst>
            </p:cNvPr>
            <p:cNvSpPr/>
            <p:nvPr/>
          </p:nvSpPr>
          <p:spPr>
            <a:xfrm>
              <a:off x="2948392" y="2702372"/>
              <a:ext cx="1809001" cy="163562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DFE0F6F6-3EEE-2CFF-0F30-9FC0CC28F650}"/>
                </a:ext>
              </a:extLst>
            </p:cNvPr>
            <p:cNvSpPr txBox="1"/>
            <p:nvPr/>
          </p:nvSpPr>
          <p:spPr>
            <a:xfrm>
              <a:off x="2973919" y="2844282"/>
              <a:ext cx="1763776" cy="13572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Optimisation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of feedstocks &amp; recovery methods for selected bioproducts</a:t>
              </a: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08DEDEF-A728-9ECB-F5AA-BE7DB0424714}"/>
              </a:ext>
            </a:extLst>
          </p:cNvPr>
          <p:cNvGrpSpPr/>
          <p:nvPr/>
        </p:nvGrpSpPr>
        <p:grpSpPr>
          <a:xfrm>
            <a:off x="6973599" y="3868334"/>
            <a:ext cx="1889998" cy="1474711"/>
            <a:chOff x="2999448" y="2688146"/>
            <a:chExt cx="2261251" cy="1876809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D5C01994-0E9B-CECE-F95F-68E02BA3CDD2}"/>
                </a:ext>
              </a:extLst>
            </p:cNvPr>
            <p:cNvSpPr/>
            <p:nvPr/>
          </p:nvSpPr>
          <p:spPr>
            <a:xfrm>
              <a:off x="2999448" y="2688797"/>
              <a:ext cx="2261251" cy="187615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AF866693-9E47-2FD9-BE09-C1A7BBF17524}"/>
                </a:ext>
              </a:extLst>
            </p:cNvPr>
            <p:cNvSpPr txBox="1"/>
            <p:nvPr/>
          </p:nvSpPr>
          <p:spPr>
            <a:xfrm>
              <a:off x="3107572" y="2688146"/>
              <a:ext cx="2125578" cy="18507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Cost-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benefit analysis of bioproduction methods for different classes of bioproducts e.g. bulk chemicals, high value, pharma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AA507AB-FC03-CBEC-03E7-52309091F5C4}"/>
              </a:ext>
            </a:extLst>
          </p:cNvPr>
          <p:cNvGrpSpPr/>
          <p:nvPr/>
        </p:nvGrpSpPr>
        <p:grpSpPr>
          <a:xfrm>
            <a:off x="4860967" y="6634697"/>
            <a:ext cx="1965601" cy="1440000"/>
            <a:chOff x="2999440" y="2747823"/>
            <a:chExt cx="2351702" cy="18326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BC402FB-0906-DFEC-8E73-9142888C5440}"/>
                </a:ext>
              </a:extLst>
            </p:cNvPr>
            <p:cNvSpPr/>
            <p:nvPr/>
          </p:nvSpPr>
          <p:spPr>
            <a:xfrm>
              <a:off x="3190940" y="2747823"/>
              <a:ext cx="1944674" cy="18326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4F49B68-0C4A-28F8-5A75-B6D68D7C2718}"/>
                </a:ext>
              </a:extLst>
            </p:cNvPr>
            <p:cNvSpPr txBox="1"/>
            <p:nvPr/>
          </p:nvSpPr>
          <p:spPr>
            <a:xfrm>
              <a:off x="2999440" y="2846544"/>
              <a:ext cx="2351702" cy="1603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Knowledge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centralisation for competencies, progression-check, capabilities and opportunities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073057D-CC4C-B8FE-CF8A-8F1206676DE1}"/>
              </a:ext>
            </a:extLst>
          </p:cNvPr>
          <p:cNvGrpSpPr/>
          <p:nvPr/>
        </p:nvGrpSpPr>
        <p:grpSpPr>
          <a:xfrm>
            <a:off x="3960856" y="5369320"/>
            <a:ext cx="1814400" cy="1247402"/>
            <a:chOff x="3007925" y="2675216"/>
            <a:chExt cx="2170800" cy="158751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65459D2-5C2D-8F97-43A9-634E1363DB15}"/>
                </a:ext>
              </a:extLst>
            </p:cNvPr>
            <p:cNvSpPr/>
            <p:nvPr/>
          </p:nvSpPr>
          <p:spPr>
            <a:xfrm>
              <a:off x="3152608" y="2675216"/>
              <a:ext cx="1899450" cy="15875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D1E036-C416-A3F1-2C63-143A5B9DE8ED}"/>
                </a:ext>
              </a:extLst>
            </p:cNvPr>
            <p:cNvSpPr txBox="1"/>
            <p:nvPr/>
          </p:nvSpPr>
          <p:spPr>
            <a:xfrm>
              <a:off x="3007925" y="2830703"/>
              <a:ext cx="2170800" cy="13572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'External' stuff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(but not really) e.g. economics, funding, strategic interests, upstream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4CAD80D-F1F6-F6A8-459E-4199B0284600}"/>
              </a:ext>
            </a:extLst>
          </p:cNvPr>
          <p:cNvGrpSpPr/>
          <p:nvPr/>
        </p:nvGrpSpPr>
        <p:grpSpPr>
          <a:xfrm>
            <a:off x="5232754" y="4350707"/>
            <a:ext cx="1511997" cy="982798"/>
            <a:chOff x="3268496" y="2762553"/>
            <a:chExt cx="1808996" cy="1250769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FD535AF-810C-86CC-AD50-5F6EAAFBF295}"/>
                </a:ext>
              </a:extLst>
            </p:cNvPr>
            <p:cNvSpPr/>
            <p:nvPr/>
          </p:nvSpPr>
          <p:spPr>
            <a:xfrm>
              <a:off x="3338159" y="2762553"/>
              <a:ext cx="1722857" cy="125076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CB090DA-8C14-BE05-C342-15AA020F4163}"/>
                </a:ext>
              </a:extLst>
            </p:cNvPr>
            <p:cNvSpPr txBox="1"/>
            <p:nvPr/>
          </p:nvSpPr>
          <p:spPr>
            <a:xfrm>
              <a:off x="3268496" y="2846490"/>
              <a:ext cx="1808996" cy="11045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How can we develop tools to model complex systems?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58CB561-36CF-734A-7645-C1968DD46898}"/>
              </a:ext>
            </a:extLst>
          </p:cNvPr>
          <p:cNvGrpSpPr/>
          <p:nvPr/>
        </p:nvGrpSpPr>
        <p:grpSpPr>
          <a:xfrm>
            <a:off x="5947567" y="5416697"/>
            <a:ext cx="1369028" cy="1171804"/>
            <a:chOff x="3422453" y="2822198"/>
            <a:chExt cx="1637947" cy="1491302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B2B8976-C93B-0D08-E87A-6AB1D35ECFFC}"/>
                </a:ext>
              </a:extLst>
            </p:cNvPr>
            <p:cNvSpPr/>
            <p:nvPr/>
          </p:nvSpPr>
          <p:spPr>
            <a:xfrm>
              <a:off x="3422453" y="2822198"/>
              <a:ext cx="1636717" cy="1491302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98D6FDD-E3B2-0843-8008-08947637D09B}"/>
                </a:ext>
              </a:extLst>
            </p:cNvPr>
            <p:cNvSpPr txBox="1"/>
            <p:nvPr/>
          </p:nvSpPr>
          <p:spPr>
            <a:xfrm>
              <a:off x="3432295" y="2838378"/>
              <a:ext cx="1628105" cy="13572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Cross-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engagements/ education across disciplines/ approaches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CBFC114-DB40-23E6-7623-B0E99F8BC1ED}"/>
              </a:ext>
            </a:extLst>
          </p:cNvPr>
          <p:cNvGrpSpPr/>
          <p:nvPr/>
        </p:nvGrpSpPr>
        <p:grpSpPr>
          <a:xfrm>
            <a:off x="3759608" y="4418123"/>
            <a:ext cx="1285200" cy="831600"/>
            <a:chOff x="3279129" y="2779698"/>
            <a:chExt cx="1537654" cy="1058343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5239DBA5-5F8E-3070-0755-F4C3B502535B}"/>
                </a:ext>
              </a:extLst>
            </p:cNvPr>
            <p:cNvSpPr/>
            <p:nvPr/>
          </p:nvSpPr>
          <p:spPr>
            <a:xfrm>
              <a:off x="3313531" y="2779698"/>
              <a:ext cx="1492429" cy="10583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2B80CCE-2889-1A8E-EA74-C22A794A6CAD}"/>
                </a:ext>
              </a:extLst>
            </p:cNvPr>
            <p:cNvSpPr txBox="1"/>
            <p:nvPr/>
          </p:nvSpPr>
          <p:spPr>
            <a:xfrm>
              <a:off x="3279129" y="2824798"/>
              <a:ext cx="1537654" cy="8636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Policy &amp; Regulation (HSE) e.g. Clostridia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9606A50-F751-146D-0BA6-244A5C61E530}"/>
              </a:ext>
            </a:extLst>
          </p:cNvPr>
          <p:cNvGrpSpPr/>
          <p:nvPr/>
        </p:nvGrpSpPr>
        <p:grpSpPr>
          <a:xfrm>
            <a:off x="2920532" y="3146373"/>
            <a:ext cx="1209602" cy="793801"/>
            <a:chOff x="3422487" y="2745067"/>
            <a:chExt cx="1447201" cy="1010237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619987B9-F43D-E756-1853-035BE6938359}"/>
                </a:ext>
              </a:extLst>
            </p:cNvPr>
            <p:cNvSpPr/>
            <p:nvPr/>
          </p:nvSpPr>
          <p:spPr>
            <a:xfrm>
              <a:off x="3422487" y="2745067"/>
              <a:ext cx="1447201" cy="101023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C0BB91D-42FA-CE9E-38F9-C97F18C725E1}"/>
                </a:ext>
              </a:extLst>
            </p:cNvPr>
            <p:cNvSpPr txBox="1"/>
            <p:nvPr/>
          </p:nvSpPr>
          <p:spPr>
            <a:xfrm>
              <a:off x="3442932" y="2838257"/>
              <a:ext cx="1401976" cy="863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Scale-up / demonstration facilities</a:t>
              </a: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E6EFA81-0089-A030-6751-5B3458D8757D}"/>
              </a:ext>
            </a:extLst>
          </p:cNvPr>
          <p:cNvGrpSpPr/>
          <p:nvPr/>
        </p:nvGrpSpPr>
        <p:grpSpPr>
          <a:xfrm>
            <a:off x="3344165" y="2167117"/>
            <a:ext cx="1332000" cy="793799"/>
            <a:chOff x="3208185" y="2738802"/>
            <a:chExt cx="1593649" cy="1010237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5618645-3C26-B84F-1363-74006493BEA4}"/>
                </a:ext>
              </a:extLst>
            </p:cNvPr>
            <p:cNvSpPr/>
            <p:nvPr/>
          </p:nvSpPr>
          <p:spPr>
            <a:xfrm>
              <a:off x="3208185" y="2738802"/>
              <a:ext cx="1593649" cy="101023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D5DA896-6CB5-569A-A8E1-C5F1BAC85035}"/>
                </a:ext>
              </a:extLst>
            </p:cNvPr>
            <p:cNvSpPr txBox="1"/>
            <p:nvPr/>
          </p:nvSpPr>
          <p:spPr>
            <a:xfrm>
              <a:off x="3296089" y="2822476"/>
              <a:ext cx="1401978" cy="76970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Optimisation of biofilms through CFD</a:t>
              </a:r>
            </a:p>
            <a:p>
              <a:pPr algn="ctr"/>
              <a:endParaRPr lang="en-GB" sz="126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D1499B78-6535-F406-188E-952384530450}"/>
              </a:ext>
            </a:extLst>
          </p:cNvPr>
          <p:cNvGrpSpPr/>
          <p:nvPr/>
        </p:nvGrpSpPr>
        <p:grpSpPr>
          <a:xfrm>
            <a:off x="1594966" y="3885179"/>
            <a:ext cx="2067033" cy="1368000"/>
            <a:chOff x="3267365" y="2761656"/>
            <a:chExt cx="2473059" cy="1741002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54A5C22-C74F-0B56-B34A-26D6B44DFB8D}"/>
                </a:ext>
              </a:extLst>
            </p:cNvPr>
            <p:cNvSpPr/>
            <p:nvPr/>
          </p:nvSpPr>
          <p:spPr>
            <a:xfrm>
              <a:off x="3267365" y="2761656"/>
              <a:ext cx="2455073" cy="174100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AFC3D460-FAD9-CD7E-4A9A-6BC7DFD38DE1}"/>
                </a:ext>
              </a:extLst>
            </p:cNvPr>
            <p:cNvSpPr txBox="1"/>
            <p:nvPr/>
          </p:nvSpPr>
          <p:spPr>
            <a:xfrm>
              <a:off x="3298277" y="2838331"/>
              <a:ext cx="2442147" cy="15577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Funding for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R&amp;D and demo which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has a longer horizon for planned returns -&gt; UK as an innovation leader rather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than follower</a:t>
              </a:r>
            </a:p>
            <a:p>
              <a:pPr algn="ctr"/>
              <a:endParaRPr lang="en-GB" sz="126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722D3CEB-EFA9-82E0-37C7-1B63D0AA49F3}"/>
              </a:ext>
            </a:extLst>
          </p:cNvPr>
          <p:cNvGrpSpPr/>
          <p:nvPr/>
        </p:nvGrpSpPr>
        <p:grpSpPr>
          <a:xfrm>
            <a:off x="5918602" y="3110984"/>
            <a:ext cx="1398599" cy="972001"/>
            <a:chOff x="3583221" y="2779696"/>
            <a:chExt cx="1673333" cy="1237033"/>
          </a:xfrm>
        </p:grpSpPr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6F928B07-D47E-54D3-39C2-F3D85F22B880}"/>
                </a:ext>
              </a:extLst>
            </p:cNvPr>
            <p:cNvSpPr/>
            <p:nvPr/>
          </p:nvSpPr>
          <p:spPr>
            <a:xfrm>
              <a:off x="3583221" y="2779696"/>
              <a:ext cx="1673333" cy="1237033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54B77DA3-E658-02CF-2CAA-A51F1D99EA0E}"/>
                </a:ext>
              </a:extLst>
            </p:cNvPr>
            <p:cNvSpPr txBox="1"/>
            <p:nvPr/>
          </p:nvSpPr>
          <p:spPr>
            <a:xfrm>
              <a:off x="3598773" y="2847430"/>
              <a:ext cx="1636723" cy="10537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Gas transfer mechanisms and repercussions for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H</a:t>
              </a:r>
              <a:r>
                <a:rPr lang="en-GB" sz="1260" baseline="-25000" dirty="0">
                  <a:solidFill>
                    <a:schemeClr val="bg1"/>
                  </a:solidFill>
                </a:rPr>
                <a:t>2</a:t>
              </a:r>
              <a:r>
                <a:rPr lang="en-GB" sz="1260" dirty="0">
                  <a:solidFill>
                    <a:schemeClr val="bg1"/>
                  </a:solidFill>
                </a:rPr>
                <a:t> and CH</a:t>
              </a:r>
              <a:r>
                <a:rPr lang="en-GB" sz="1260" baseline="-25000" dirty="0">
                  <a:solidFill>
                    <a:schemeClr val="bg1"/>
                  </a:solidFill>
                </a:rPr>
                <a:t>4</a:t>
              </a:r>
            </a:p>
            <a:p>
              <a:pPr algn="ctr"/>
              <a:endParaRPr lang="en-GB" sz="126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8F637380-1E99-61E8-78EB-C3C2B90F03B6}"/>
              </a:ext>
            </a:extLst>
          </p:cNvPr>
          <p:cNvGrpSpPr/>
          <p:nvPr/>
        </p:nvGrpSpPr>
        <p:grpSpPr>
          <a:xfrm>
            <a:off x="906769" y="3151524"/>
            <a:ext cx="1438629" cy="831600"/>
            <a:chOff x="3250939" y="2747822"/>
            <a:chExt cx="1721216" cy="1058342"/>
          </a:xfrm>
        </p:grpSpPr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39AF77A-AC7B-B23E-AD76-EAA75BCD7CAB}"/>
                </a:ext>
              </a:extLst>
            </p:cNvPr>
            <p:cNvSpPr/>
            <p:nvPr/>
          </p:nvSpPr>
          <p:spPr>
            <a:xfrm>
              <a:off x="3253600" y="2747822"/>
              <a:ext cx="1718555" cy="105834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C67E065C-6A9F-C650-40D6-FBE306187F80}"/>
                </a:ext>
              </a:extLst>
            </p:cNvPr>
            <p:cNvSpPr txBox="1"/>
            <p:nvPr/>
          </p:nvSpPr>
          <p:spPr>
            <a:xfrm>
              <a:off x="3250939" y="2825956"/>
              <a:ext cx="1718560" cy="8178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Funding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streams to support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scaling-up</a:t>
              </a:r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F0C014F-A348-EFDF-C312-C97B4833887B}"/>
              </a:ext>
            </a:extLst>
          </p:cNvPr>
          <p:cNvCxnSpPr>
            <a:stCxn id="40" idx="4"/>
            <a:endCxn id="46" idx="0"/>
          </p:cNvCxnSpPr>
          <p:nvPr/>
        </p:nvCxnSpPr>
        <p:spPr>
          <a:xfrm>
            <a:off x="9843683" y="3312562"/>
            <a:ext cx="13786" cy="1266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E5C3EEB-58A4-980F-91C3-D4EF3CDE525D}"/>
              </a:ext>
            </a:extLst>
          </p:cNvPr>
          <p:cNvCxnSpPr>
            <a:stCxn id="46" idx="4"/>
            <a:endCxn id="80" idx="0"/>
          </p:cNvCxnSpPr>
          <p:nvPr/>
        </p:nvCxnSpPr>
        <p:spPr>
          <a:xfrm flipH="1">
            <a:off x="9780725" y="4724369"/>
            <a:ext cx="76744" cy="19177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4D76CFE-1927-E627-1645-EAF28D99F263}"/>
              </a:ext>
            </a:extLst>
          </p:cNvPr>
          <p:cNvCxnSpPr>
            <a:stCxn id="89" idx="6"/>
            <a:endCxn id="74" idx="3"/>
          </p:cNvCxnSpPr>
          <p:nvPr/>
        </p:nvCxnSpPr>
        <p:spPr>
          <a:xfrm flipV="1">
            <a:off x="10402236" y="6089442"/>
            <a:ext cx="230590" cy="46159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468F9E3-F3BE-C51C-F9B1-48F76251ADDA}"/>
              </a:ext>
            </a:extLst>
          </p:cNvPr>
          <p:cNvCxnSpPr>
            <a:cxnSpLocks/>
            <a:stCxn id="46" idx="5"/>
            <a:endCxn id="74" idx="0"/>
          </p:cNvCxnSpPr>
          <p:nvPr/>
        </p:nvCxnSpPr>
        <p:spPr>
          <a:xfrm>
            <a:off x="10525686" y="4536154"/>
            <a:ext cx="668442" cy="77894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9607ED2-5407-5C0C-C55B-A979BC276C97}"/>
              </a:ext>
            </a:extLst>
          </p:cNvPr>
          <p:cNvCxnSpPr>
            <a:cxnSpLocks/>
            <a:stCxn id="46" idx="2"/>
            <a:endCxn id="99" idx="7"/>
          </p:cNvCxnSpPr>
          <p:nvPr/>
        </p:nvCxnSpPr>
        <p:spPr>
          <a:xfrm flipH="1">
            <a:off x="8586802" y="4081768"/>
            <a:ext cx="325665" cy="29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69E88C1-1AF0-8E12-73C4-EC4C162E6433}"/>
              </a:ext>
            </a:extLst>
          </p:cNvPr>
          <p:cNvCxnSpPr>
            <a:cxnSpLocks/>
            <a:stCxn id="69" idx="6"/>
            <a:endCxn id="46" idx="1"/>
          </p:cNvCxnSpPr>
          <p:nvPr/>
        </p:nvCxnSpPr>
        <p:spPr>
          <a:xfrm>
            <a:off x="9037586" y="3280556"/>
            <a:ext cx="151666" cy="3468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03C1834-5B72-CC5D-3D00-2A2A55197945}"/>
              </a:ext>
            </a:extLst>
          </p:cNvPr>
          <p:cNvCxnSpPr>
            <a:stCxn id="84" idx="0"/>
            <a:endCxn id="99" idx="4"/>
          </p:cNvCxnSpPr>
          <p:nvPr/>
        </p:nvCxnSpPr>
        <p:spPr>
          <a:xfrm flipH="1" flipV="1">
            <a:off x="7918609" y="5343045"/>
            <a:ext cx="168797" cy="1841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A8C7152-3520-051A-833D-C854BBF8BE5A}"/>
              </a:ext>
            </a:extLst>
          </p:cNvPr>
          <p:cNvCxnSpPr>
            <a:cxnSpLocks/>
            <a:stCxn id="84" idx="5"/>
            <a:endCxn id="89" idx="2"/>
          </p:cNvCxnSpPr>
          <p:nvPr/>
        </p:nvCxnSpPr>
        <p:spPr>
          <a:xfrm>
            <a:off x="8494699" y="6387558"/>
            <a:ext cx="395536" cy="16348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3FD57A2-2968-E201-7770-8AF35645AD3D}"/>
              </a:ext>
            </a:extLst>
          </p:cNvPr>
          <p:cNvCxnSpPr>
            <a:stCxn id="80" idx="4"/>
            <a:endCxn id="89" idx="0"/>
          </p:cNvCxnSpPr>
          <p:nvPr/>
        </p:nvCxnSpPr>
        <p:spPr>
          <a:xfrm flipH="1">
            <a:off x="9646236" y="5785546"/>
            <a:ext cx="134489" cy="12289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F114F36C-B389-2E4B-613C-C5528042A9D7}"/>
              </a:ext>
            </a:extLst>
          </p:cNvPr>
          <p:cNvCxnSpPr>
            <a:cxnSpLocks/>
            <a:stCxn id="84" idx="7"/>
            <a:endCxn id="80" idx="2"/>
          </p:cNvCxnSpPr>
          <p:nvPr/>
        </p:nvCxnSpPr>
        <p:spPr>
          <a:xfrm flipV="1">
            <a:off x="8494699" y="5350846"/>
            <a:ext cx="638025" cy="3239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448E039-CB8F-3536-9462-FB9FD9D74C0B}"/>
              </a:ext>
            </a:extLst>
          </p:cNvPr>
          <p:cNvCxnSpPr>
            <a:cxnSpLocks/>
            <a:stCxn id="80" idx="1"/>
            <a:endCxn id="101" idx="3"/>
          </p:cNvCxnSpPr>
          <p:nvPr/>
        </p:nvCxnSpPr>
        <p:spPr>
          <a:xfrm flipH="1" flipV="1">
            <a:off x="8840571" y="4595454"/>
            <a:ext cx="481948" cy="44801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1C01068-C371-D86A-A5DE-F7DB1928A9FE}"/>
              </a:ext>
            </a:extLst>
          </p:cNvPr>
          <p:cNvCxnSpPr>
            <a:cxnSpLocks/>
            <a:stCxn id="74" idx="1"/>
            <a:endCxn id="80" idx="6"/>
          </p:cNvCxnSpPr>
          <p:nvPr/>
        </p:nvCxnSpPr>
        <p:spPr>
          <a:xfrm flipH="1" flipV="1">
            <a:off x="10428725" y="5350846"/>
            <a:ext cx="204101" cy="9710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5DBF3511-E3D9-2D03-E817-D9015D589EB4}"/>
              </a:ext>
            </a:extLst>
          </p:cNvPr>
          <p:cNvCxnSpPr>
            <a:cxnSpLocks/>
            <a:stCxn id="99" idx="1"/>
            <a:endCxn id="69" idx="3"/>
          </p:cNvCxnSpPr>
          <p:nvPr/>
        </p:nvCxnSpPr>
        <p:spPr>
          <a:xfrm flipV="1">
            <a:off x="7250392" y="3628030"/>
            <a:ext cx="464368" cy="45670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09D86E3B-598B-5A7F-BC70-77CD6943973F}"/>
              </a:ext>
            </a:extLst>
          </p:cNvPr>
          <p:cNvCxnSpPr>
            <a:cxnSpLocks/>
            <a:stCxn id="6" idx="7"/>
            <a:endCxn id="43" idx="4"/>
          </p:cNvCxnSpPr>
          <p:nvPr/>
        </p:nvCxnSpPr>
        <p:spPr>
          <a:xfrm flipV="1">
            <a:off x="5436886" y="5333506"/>
            <a:ext cx="574094" cy="21849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7A963364-CD44-4811-F500-ADBBA09C690B}"/>
              </a:ext>
            </a:extLst>
          </p:cNvPr>
          <p:cNvCxnSpPr>
            <a:cxnSpLocks/>
            <a:stCxn id="6" idx="6"/>
            <a:endCxn id="54" idx="2"/>
          </p:cNvCxnSpPr>
          <p:nvPr/>
        </p:nvCxnSpPr>
        <p:spPr>
          <a:xfrm>
            <a:off x="5669385" y="5993021"/>
            <a:ext cx="278182" cy="95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94C04DEF-3CB0-2044-3719-9579C8705BA5}"/>
              </a:ext>
            </a:extLst>
          </p:cNvPr>
          <p:cNvCxnSpPr>
            <a:cxnSpLocks/>
            <a:stCxn id="3" idx="0"/>
            <a:endCxn id="6" idx="5"/>
          </p:cNvCxnSpPr>
          <p:nvPr/>
        </p:nvCxnSpPr>
        <p:spPr>
          <a:xfrm flipH="1" flipV="1">
            <a:off x="5436886" y="6434044"/>
            <a:ext cx="396841" cy="20065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CEFA8794-1B3B-C9FD-823E-3E14B51009B4}"/>
              </a:ext>
            </a:extLst>
          </p:cNvPr>
          <p:cNvCxnSpPr>
            <a:cxnSpLocks/>
            <a:stCxn id="6" idx="3"/>
            <a:endCxn id="184" idx="0"/>
          </p:cNvCxnSpPr>
          <p:nvPr/>
        </p:nvCxnSpPr>
        <p:spPr>
          <a:xfrm flipH="1">
            <a:off x="3725090" y="6434044"/>
            <a:ext cx="589194" cy="2783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8FB4FDBE-5E1C-8410-2A37-5A976748703D}"/>
              </a:ext>
            </a:extLst>
          </p:cNvPr>
          <p:cNvCxnSpPr>
            <a:cxnSpLocks/>
            <a:stCxn id="6" idx="2"/>
            <a:endCxn id="181" idx="6"/>
          </p:cNvCxnSpPr>
          <p:nvPr/>
        </p:nvCxnSpPr>
        <p:spPr>
          <a:xfrm flipH="1">
            <a:off x="3792767" y="5993021"/>
            <a:ext cx="289018" cy="7779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3317A533-4113-0F7E-62D9-3FA8DE425AB2}"/>
              </a:ext>
            </a:extLst>
          </p:cNvPr>
          <p:cNvCxnSpPr>
            <a:cxnSpLocks/>
            <a:stCxn id="6" idx="0"/>
            <a:endCxn id="62" idx="5"/>
          </p:cNvCxnSpPr>
          <p:nvPr/>
        </p:nvCxnSpPr>
        <p:spPr>
          <a:xfrm flipH="1" flipV="1">
            <a:off x="4853085" y="5127938"/>
            <a:ext cx="22500" cy="24138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0D2C11DE-4DD8-B58F-AE1C-15A5C1482B59}"/>
              </a:ext>
            </a:extLst>
          </p:cNvPr>
          <p:cNvCxnSpPr>
            <a:cxnSpLocks/>
            <a:stCxn id="54" idx="0"/>
            <a:endCxn id="43" idx="5"/>
          </p:cNvCxnSpPr>
          <p:nvPr/>
        </p:nvCxnSpPr>
        <p:spPr>
          <a:xfrm flipH="1" flipV="1">
            <a:off x="6520097" y="5189579"/>
            <a:ext cx="111470" cy="22711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134CA83D-856D-FA24-0EFC-808BFD29E7C3}"/>
              </a:ext>
            </a:extLst>
          </p:cNvPr>
          <p:cNvCxnSpPr>
            <a:cxnSpLocks/>
            <a:stCxn id="43" idx="1"/>
            <a:endCxn id="9" idx="5"/>
          </p:cNvCxnSpPr>
          <p:nvPr/>
        </p:nvCxnSpPr>
        <p:spPr>
          <a:xfrm flipH="1" flipV="1">
            <a:off x="5472549" y="4205298"/>
            <a:ext cx="29314" cy="28933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D2A029F7-F0D6-BF4E-8B76-CCB8A244B3FA}"/>
              </a:ext>
            </a:extLst>
          </p:cNvPr>
          <p:cNvCxnSpPr>
            <a:cxnSpLocks/>
            <a:stCxn id="112" idx="5"/>
            <a:endCxn id="6" idx="1"/>
          </p:cNvCxnSpPr>
          <p:nvPr/>
        </p:nvCxnSpPr>
        <p:spPr>
          <a:xfrm>
            <a:off x="3346458" y="5052840"/>
            <a:ext cx="967826" cy="49915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E31E380-E703-C3D9-B0C1-1EA01166CC43}"/>
              </a:ext>
            </a:extLst>
          </p:cNvPr>
          <p:cNvGrpSpPr/>
          <p:nvPr/>
        </p:nvGrpSpPr>
        <p:grpSpPr>
          <a:xfrm>
            <a:off x="1499697" y="5390413"/>
            <a:ext cx="2293070" cy="1360800"/>
            <a:chOff x="2988310" y="2542398"/>
            <a:chExt cx="2743499" cy="1731832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1F31EBE9-0241-98EA-3ACF-D7088E9B2CD7}"/>
                </a:ext>
              </a:extLst>
            </p:cNvPr>
            <p:cNvSpPr/>
            <p:nvPr/>
          </p:nvSpPr>
          <p:spPr>
            <a:xfrm>
              <a:off x="3018308" y="2542398"/>
              <a:ext cx="2713501" cy="173183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59700CAF-8500-F6EC-AE74-1C6D17E2C73B}"/>
                </a:ext>
              </a:extLst>
            </p:cNvPr>
            <p:cNvSpPr txBox="1"/>
            <p:nvPr/>
          </p:nvSpPr>
          <p:spPr>
            <a:xfrm>
              <a:off x="2988310" y="2603136"/>
              <a:ext cx="2713500" cy="16039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Follow-up is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needed for the challenges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and gaps we identify today. We should, 2 years from now, re-assess them to check for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their progress</a:t>
              </a: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E5986F73-78F7-8D6A-34EF-F88C33E0F575}"/>
              </a:ext>
            </a:extLst>
          </p:cNvPr>
          <p:cNvGrpSpPr/>
          <p:nvPr/>
        </p:nvGrpSpPr>
        <p:grpSpPr>
          <a:xfrm>
            <a:off x="2555090" y="6712433"/>
            <a:ext cx="2340000" cy="1285202"/>
            <a:chOff x="2981420" y="2584898"/>
            <a:chExt cx="2799643" cy="1635620"/>
          </a:xfrm>
        </p:grpSpPr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FA4A6DF0-478C-A457-14D1-922DEA55A7CD}"/>
                </a:ext>
              </a:extLst>
            </p:cNvPr>
            <p:cNvSpPr/>
            <p:nvPr/>
          </p:nvSpPr>
          <p:spPr>
            <a:xfrm>
              <a:off x="2981420" y="2584898"/>
              <a:ext cx="2799643" cy="1635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>
                <a:solidFill>
                  <a:srgbClr val="C00000"/>
                </a:solidFill>
              </a:endParaRP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id="{F29312FA-59CE-1120-B781-F9A843963A11}"/>
                </a:ext>
              </a:extLst>
            </p:cNvPr>
            <p:cNvSpPr txBox="1"/>
            <p:nvPr/>
          </p:nvSpPr>
          <p:spPr>
            <a:xfrm>
              <a:off x="2999447" y="2706146"/>
              <a:ext cx="2713499" cy="1357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Discussions about IP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are the most complicated </a:t>
              </a:r>
            </a:p>
            <a:p>
              <a:pPr algn="ctr"/>
              <a:r>
                <a:rPr lang="en-GB" sz="1260" dirty="0">
                  <a:solidFill>
                    <a:schemeClr val="accent2">
                      <a:lumMod val="75000"/>
                    </a:schemeClr>
                  </a:solidFill>
                </a:rPr>
                <a:t>when establishing partnerships.  More generalizable agreements would be nice to have</a:t>
              </a:r>
            </a:p>
          </p:txBody>
        </p:sp>
      </p:grp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A0FAE2AB-653C-3EAD-F38D-B72DEF156607}"/>
              </a:ext>
            </a:extLst>
          </p:cNvPr>
          <p:cNvCxnSpPr>
            <a:cxnSpLocks/>
            <a:stCxn id="184" idx="6"/>
            <a:endCxn id="3" idx="2"/>
          </p:cNvCxnSpPr>
          <p:nvPr/>
        </p:nvCxnSpPr>
        <p:spPr>
          <a:xfrm flipV="1">
            <a:off x="4895090" y="7354697"/>
            <a:ext cx="125937" cy="3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475A7D6C-30E7-2D1B-C4F2-06C5C8768A0B}"/>
              </a:ext>
            </a:extLst>
          </p:cNvPr>
          <p:cNvCxnSpPr>
            <a:cxnSpLocks/>
            <a:stCxn id="181" idx="0"/>
            <a:endCxn id="112" idx="4"/>
          </p:cNvCxnSpPr>
          <p:nvPr/>
        </p:nvCxnSpPr>
        <p:spPr>
          <a:xfrm flipH="1" flipV="1">
            <a:off x="2620966" y="5253179"/>
            <a:ext cx="37803" cy="13723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421C9C56-0EDA-7FBA-D1C3-671AC5DE323E}"/>
              </a:ext>
            </a:extLst>
          </p:cNvPr>
          <p:cNvGrpSpPr/>
          <p:nvPr/>
        </p:nvGrpSpPr>
        <p:grpSpPr>
          <a:xfrm>
            <a:off x="1525437" y="1807687"/>
            <a:ext cx="1745414" cy="1360799"/>
            <a:chOff x="3278140" y="2634486"/>
            <a:chExt cx="2088268" cy="1731831"/>
          </a:xfrm>
        </p:grpSpPr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FC82E6A-DE97-20BF-15AF-B4186E5573CC}"/>
                </a:ext>
              </a:extLst>
            </p:cNvPr>
            <p:cNvSpPr/>
            <p:nvPr/>
          </p:nvSpPr>
          <p:spPr>
            <a:xfrm>
              <a:off x="3278140" y="2634486"/>
              <a:ext cx="2067435" cy="173183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3D8CD886-53A5-DB48-4623-7F6B02713D25}"/>
                </a:ext>
              </a:extLst>
            </p:cNvPr>
            <p:cNvSpPr txBox="1"/>
            <p:nvPr/>
          </p:nvSpPr>
          <p:spPr>
            <a:xfrm>
              <a:off x="3286052" y="2699448"/>
              <a:ext cx="2080356" cy="15981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How to reduce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costs of sterile systems to allow lower value products to be economically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viable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9B8C405-2EAD-4705-A522-C31E98872CDB}"/>
              </a:ext>
            </a:extLst>
          </p:cNvPr>
          <p:cNvGrpSpPr/>
          <p:nvPr/>
        </p:nvGrpSpPr>
        <p:grpSpPr>
          <a:xfrm>
            <a:off x="4336339" y="3334160"/>
            <a:ext cx="1329959" cy="1020599"/>
            <a:chOff x="3321676" y="2763858"/>
            <a:chExt cx="1591204" cy="1298871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B42FCAB-8BF5-19B9-C08E-4FD123C30E20}"/>
                </a:ext>
              </a:extLst>
            </p:cNvPr>
            <p:cNvSpPr/>
            <p:nvPr/>
          </p:nvSpPr>
          <p:spPr>
            <a:xfrm>
              <a:off x="3330001" y="2763858"/>
              <a:ext cx="1582879" cy="1298871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2C78FBB-13D7-8E93-9102-2B052A43CF01}"/>
                </a:ext>
              </a:extLst>
            </p:cNvPr>
            <p:cNvSpPr txBox="1"/>
            <p:nvPr/>
          </p:nvSpPr>
          <p:spPr>
            <a:xfrm>
              <a:off x="3321676" y="2848216"/>
              <a:ext cx="1582878" cy="11104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Developing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new tools for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the design of gas fermenters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D654F8-CD20-7C42-AD46-B04F1CFBB766}"/>
              </a:ext>
            </a:extLst>
          </p:cNvPr>
          <p:cNvCxnSpPr>
            <a:cxnSpLocks/>
            <a:stCxn id="54" idx="4"/>
            <a:endCxn id="3" idx="7"/>
          </p:cNvCxnSpPr>
          <p:nvPr/>
        </p:nvCxnSpPr>
        <p:spPr>
          <a:xfrm flipH="1">
            <a:off x="6408392" y="6588501"/>
            <a:ext cx="223175" cy="2570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B20D0E-34B8-5479-BD10-BB8E050091A0}"/>
              </a:ext>
            </a:extLst>
          </p:cNvPr>
          <p:cNvCxnSpPr>
            <a:cxnSpLocks/>
            <a:stCxn id="45" idx="0"/>
            <a:endCxn id="40" idx="6"/>
          </p:cNvCxnSpPr>
          <p:nvPr/>
        </p:nvCxnSpPr>
        <p:spPr>
          <a:xfrm flipH="1" flipV="1">
            <a:off x="10788684" y="2610562"/>
            <a:ext cx="846153" cy="98236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1E3FC7-D6E6-C715-53D4-3F100592B850}"/>
              </a:ext>
            </a:extLst>
          </p:cNvPr>
          <p:cNvCxnSpPr>
            <a:cxnSpLocks/>
            <a:stCxn id="57" idx="6"/>
            <a:endCxn id="40" idx="2"/>
          </p:cNvCxnSpPr>
          <p:nvPr/>
        </p:nvCxnSpPr>
        <p:spPr>
          <a:xfrm>
            <a:off x="8425135" y="2253242"/>
            <a:ext cx="473546" cy="3573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CCDC968-884E-34B6-0896-5A98D2CE6E68}"/>
              </a:ext>
            </a:extLst>
          </p:cNvPr>
          <p:cNvCxnSpPr>
            <a:cxnSpLocks/>
            <a:stCxn id="45" idx="4"/>
            <a:endCxn id="74" idx="7"/>
          </p:cNvCxnSpPr>
          <p:nvPr/>
        </p:nvCxnSpPr>
        <p:spPr>
          <a:xfrm>
            <a:off x="11634837" y="4852931"/>
            <a:ext cx="120592" cy="5950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42C05C9-8842-CF39-D2DB-F765409CBD32}"/>
              </a:ext>
            </a:extLst>
          </p:cNvPr>
          <p:cNvCxnSpPr>
            <a:cxnSpLocks/>
            <a:stCxn id="45" idx="2"/>
            <a:endCxn id="46" idx="6"/>
          </p:cNvCxnSpPr>
          <p:nvPr/>
        </p:nvCxnSpPr>
        <p:spPr>
          <a:xfrm flipH="1" flipV="1">
            <a:off x="10802471" y="4081768"/>
            <a:ext cx="148366" cy="1411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89EC651-6A7E-18EA-DBB9-F78A0C3C8719}"/>
              </a:ext>
            </a:extLst>
          </p:cNvPr>
          <p:cNvGrpSpPr/>
          <p:nvPr/>
        </p:nvGrpSpPr>
        <p:grpSpPr>
          <a:xfrm>
            <a:off x="10950837" y="3592931"/>
            <a:ext cx="1368000" cy="1260000"/>
            <a:chOff x="2494336" y="2839825"/>
            <a:chExt cx="1636708" cy="160355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4369ADD-A479-1235-4452-7EA4FFF5723F}"/>
                </a:ext>
              </a:extLst>
            </p:cNvPr>
            <p:cNvSpPr/>
            <p:nvPr/>
          </p:nvSpPr>
          <p:spPr>
            <a:xfrm>
              <a:off x="2494336" y="2839825"/>
              <a:ext cx="1636708" cy="160355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sz="2223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C1023C7-CAD9-2000-1C62-B0A589FBD7EB}"/>
                </a:ext>
              </a:extLst>
            </p:cNvPr>
            <p:cNvSpPr txBox="1"/>
            <p:nvPr/>
          </p:nvSpPr>
          <p:spPr>
            <a:xfrm>
              <a:off x="2630423" y="2968398"/>
              <a:ext cx="1356746" cy="1357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7667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75334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13002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150669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88336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226003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763670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301338" algn="l" defTabSz="1075334" rtl="0" eaLnBrk="1" latinLnBrk="0" hangingPunct="1">
                <a:defRPr sz="211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Comparison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of AD and gas fermentation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for various </a:t>
              </a:r>
            </a:p>
            <a:p>
              <a:pPr algn="ctr"/>
              <a:r>
                <a:rPr lang="en-GB" sz="1260" dirty="0">
                  <a:solidFill>
                    <a:schemeClr val="bg1"/>
                  </a:solidFill>
                </a:rPr>
                <a:t>feedstocks</a:t>
              </a:r>
            </a:p>
          </p:txBody>
        </p:sp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D8D2CCA-22CE-3B06-674A-5F664F9AFD35}"/>
              </a:ext>
            </a:extLst>
          </p:cNvPr>
          <p:cNvCxnSpPr>
            <a:cxnSpLocks/>
            <a:stCxn id="63" idx="7"/>
            <a:endCxn id="57" idx="2"/>
          </p:cNvCxnSpPr>
          <p:nvPr/>
        </p:nvCxnSpPr>
        <p:spPr>
          <a:xfrm flipV="1">
            <a:off x="6168176" y="2253242"/>
            <a:ext cx="384959" cy="6711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906B6915-B061-512F-12B2-5F3CA7139804}"/>
              </a:ext>
            </a:extLst>
          </p:cNvPr>
          <p:cNvCxnSpPr>
            <a:cxnSpLocks/>
            <a:stCxn id="9" idx="1"/>
            <a:endCxn id="109" idx="5"/>
          </p:cNvCxnSpPr>
          <p:nvPr/>
        </p:nvCxnSpPr>
        <p:spPr>
          <a:xfrm flipH="1" flipV="1">
            <a:off x="4481098" y="2844667"/>
            <a:ext cx="55948" cy="63895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D07F8E66-8821-9328-D56E-A712E811B638}"/>
              </a:ext>
            </a:extLst>
          </p:cNvPr>
          <p:cNvCxnSpPr>
            <a:cxnSpLocks/>
            <a:stCxn id="71" idx="1"/>
            <a:endCxn id="117" idx="7"/>
          </p:cNvCxnSpPr>
          <p:nvPr/>
        </p:nvCxnSpPr>
        <p:spPr>
          <a:xfrm flipH="1" flipV="1">
            <a:off x="7112381" y="3253330"/>
            <a:ext cx="375229" cy="1930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18CCD0E7-BB38-AABB-2401-0C84BD167780}"/>
              </a:ext>
            </a:extLst>
          </p:cNvPr>
          <p:cNvCxnSpPr>
            <a:cxnSpLocks/>
            <a:stCxn id="9" idx="6"/>
            <a:endCxn id="117" idx="2"/>
          </p:cNvCxnSpPr>
          <p:nvPr/>
        </p:nvCxnSpPr>
        <p:spPr>
          <a:xfrm flipV="1">
            <a:off x="5666298" y="3596981"/>
            <a:ext cx="252304" cy="24747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D4025588-9172-BE2E-059F-4A584B65E1A9}"/>
              </a:ext>
            </a:extLst>
          </p:cNvPr>
          <p:cNvCxnSpPr>
            <a:cxnSpLocks/>
            <a:stCxn id="106" idx="6"/>
            <a:endCxn id="9" idx="2"/>
          </p:cNvCxnSpPr>
          <p:nvPr/>
        </p:nvCxnSpPr>
        <p:spPr>
          <a:xfrm>
            <a:off x="4130134" y="3543273"/>
            <a:ext cx="213163" cy="30118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AFD7E54E-02C2-FCDF-D11B-697F6C5ADC41}"/>
              </a:ext>
            </a:extLst>
          </p:cNvPr>
          <p:cNvCxnSpPr>
            <a:cxnSpLocks/>
            <a:stCxn id="120" idx="6"/>
            <a:endCxn id="106" idx="2"/>
          </p:cNvCxnSpPr>
          <p:nvPr/>
        </p:nvCxnSpPr>
        <p:spPr>
          <a:xfrm flipV="1">
            <a:off x="2345399" y="3543274"/>
            <a:ext cx="575133" cy="240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ABAF944D-985D-BB8D-1439-CF5015C6C3BB}"/>
              </a:ext>
            </a:extLst>
          </p:cNvPr>
          <p:cNvCxnSpPr>
            <a:cxnSpLocks/>
            <a:stCxn id="120" idx="0"/>
            <a:endCxn id="213" idx="3"/>
          </p:cNvCxnSpPr>
          <p:nvPr/>
        </p:nvCxnSpPr>
        <p:spPr>
          <a:xfrm flipV="1">
            <a:off x="1627196" y="2969205"/>
            <a:ext cx="151301" cy="18231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9488B345-7366-675C-DCED-9572EB4FCCD0}"/>
              </a:ext>
            </a:extLst>
          </p:cNvPr>
          <p:cNvCxnSpPr>
            <a:cxnSpLocks/>
            <a:stCxn id="120" idx="4"/>
            <a:endCxn id="112" idx="1"/>
          </p:cNvCxnSpPr>
          <p:nvPr/>
        </p:nvCxnSpPr>
        <p:spPr>
          <a:xfrm>
            <a:off x="1627196" y="3983124"/>
            <a:ext cx="268278" cy="1023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6CC276A-E6C4-5DAE-1FC0-C6C6ADBDFBC7}"/>
              </a:ext>
            </a:extLst>
          </p:cNvPr>
          <p:cNvCxnSpPr>
            <a:stCxn id="106" idx="1"/>
            <a:endCxn id="213" idx="5"/>
          </p:cNvCxnSpPr>
          <p:nvPr/>
        </p:nvCxnSpPr>
        <p:spPr>
          <a:xfrm flipH="1" flipV="1">
            <a:off x="3000378" y="2969198"/>
            <a:ext cx="97296" cy="2934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AA7EDBC1-69AB-A0CB-77EA-2D67E71002C0}"/>
              </a:ext>
            </a:extLst>
          </p:cNvPr>
          <p:cNvCxnSpPr>
            <a:cxnSpLocks/>
            <a:stCxn id="43" idx="6"/>
            <a:endCxn id="99" idx="2"/>
          </p:cNvCxnSpPr>
          <p:nvPr/>
        </p:nvCxnSpPr>
        <p:spPr>
          <a:xfrm flipV="1">
            <a:off x="6730980" y="4605946"/>
            <a:ext cx="242628" cy="23616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2627C96-DFC5-0F00-96FB-D60173FEFF08}"/>
              </a:ext>
            </a:extLst>
          </p:cNvPr>
          <p:cNvCxnSpPr>
            <a:cxnSpLocks/>
            <a:stCxn id="43" idx="7"/>
            <a:endCxn id="117" idx="4"/>
          </p:cNvCxnSpPr>
          <p:nvPr/>
        </p:nvCxnSpPr>
        <p:spPr>
          <a:xfrm flipV="1">
            <a:off x="6520097" y="4082985"/>
            <a:ext cx="97805" cy="41165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A59FE5C0-1DBB-282F-FF99-7855D4E434DA}"/>
              </a:ext>
            </a:extLst>
          </p:cNvPr>
          <p:cNvCxnSpPr>
            <a:cxnSpLocks/>
            <a:stCxn id="62" idx="1"/>
            <a:endCxn id="112" idx="6"/>
          </p:cNvCxnSpPr>
          <p:nvPr/>
        </p:nvCxnSpPr>
        <p:spPr>
          <a:xfrm flipH="1">
            <a:off x="3646966" y="4539908"/>
            <a:ext cx="324074" cy="2927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977345D-8A43-12E4-7746-98A4213E3150}"/>
              </a:ext>
            </a:extLst>
          </p:cNvPr>
          <p:cNvCxnSpPr>
            <a:stCxn id="9" idx="0"/>
            <a:endCxn id="63" idx="3"/>
          </p:cNvCxnSpPr>
          <p:nvPr/>
        </p:nvCxnSpPr>
        <p:spPr>
          <a:xfrm flipV="1">
            <a:off x="5004797" y="3068757"/>
            <a:ext cx="67505" cy="265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0C4BF21-F3CB-305A-6976-2C5BA258185D}"/>
              </a:ext>
            </a:extLst>
          </p:cNvPr>
          <p:cNvSpPr txBox="1"/>
          <p:nvPr/>
        </p:nvSpPr>
        <p:spPr>
          <a:xfrm flipH="1">
            <a:off x="1065581" y="1241062"/>
            <a:ext cx="311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Workshop  – Other</a:t>
            </a:r>
          </a:p>
        </p:txBody>
      </p:sp>
    </p:spTree>
    <p:extLst>
      <p:ext uri="{BB962C8B-B14F-4D97-AF65-F5344CB8AC3E}">
        <p14:creationId xmlns:p14="http://schemas.microsoft.com/office/powerpoint/2010/main" val="1957507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3A32CC2-8F6A-A8FF-56DA-25B7FDE4D692}"/>
              </a:ext>
            </a:extLst>
          </p:cNvPr>
          <p:cNvSpPr/>
          <p:nvPr/>
        </p:nvSpPr>
        <p:spPr>
          <a:xfrm>
            <a:off x="152400" y="571500"/>
            <a:ext cx="12331700" cy="7620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1A2E81-4B71-EC50-BB57-73569220FA19}"/>
              </a:ext>
            </a:extLst>
          </p:cNvPr>
          <p:cNvCxnSpPr>
            <a:cxnSpLocks/>
            <a:stCxn id="119" idx="7"/>
            <a:endCxn id="97" idx="2"/>
          </p:cNvCxnSpPr>
          <p:nvPr/>
        </p:nvCxnSpPr>
        <p:spPr>
          <a:xfrm flipV="1">
            <a:off x="9877191" y="3637717"/>
            <a:ext cx="393613" cy="2850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97AE415-7D9A-2B4B-28B4-E748EAF647E8}"/>
              </a:ext>
            </a:extLst>
          </p:cNvPr>
          <p:cNvCxnSpPr>
            <a:cxnSpLocks/>
            <a:stCxn id="124" idx="0"/>
            <a:endCxn id="102" idx="4"/>
          </p:cNvCxnSpPr>
          <p:nvPr/>
        </p:nvCxnSpPr>
        <p:spPr>
          <a:xfrm flipV="1">
            <a:off x="7126254" y="4467191"/>
            <a:ext cx="459072" cy="31644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0D1E10F-2119-9361-73D9-34E380EE000F}"/>
              </a:ext>
            </a:extLst>
          </p:cNvPr>
          <p:cNvCxnSpPr>
            <a:cxnSpLocks/>
            <a:stCxn id="247" idx="3"/>
            <a:endCxn id="256" idx="6"/>
          </p:cNvCxnSpPr>
          <p:nvPr/>
        </p:nvCxnSpPr>
        <p:spPr>
          <a:xfrm flipH="1">
            <a:off x="10553144" y="5814883"/>
            <a:ext cx="153228" cy="334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51BE1F4-08B1-7460-CF8B-A5E985CFC712}"/>
              </a:ext>
            </a:extLst>
          </p:cNvPr>
          <p:cNvCxnSpPr>
            <a:cxnSpLocks/>
            <a:stCxn id="259" idx="0"/>
            <a:endCxn id="256" idx="5"/>
          </p:cNvCxnSpPr>
          <p:nvPr/>
        </p:nvCxnSpPr>
        <p:spPr>
          <a:xfrm flipH="1" flipV="1">
            <a:off x="10394982" y="6365658"/>
            <a:ext cx="400608" cy="27127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B24719A-CC90-A9A0-1E07-F6B778ECDCE6}"/>
              </a:ext>
            </a:extLst>
          </p:cNvPr>
          <p:cNvCxnSpPr>
            <a:cxnSpLocks/>
            <a:stCxn id="241" idx="7"/>
            <a:endCxn id="256" idx="3"/>
          </p:cNvCxnSpPr>
          <p:nvPr/>
        </p:nvCxnSpPr>
        <p:spPr>
          <a:xfrm flipV="1">
            <a:off x="9197771" y="6365658"/>
            <a:ext cx="433535" cy="9913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782B2A1-345B-120D-6356-5344C694C552}"/>
              </a:ext>
            </a:extLst>
          </p:cNvPr>
          <p:cNvCxnSpPr>
            <a:cxnSpLocks/>
            <a:stCxn id="233" idx="3"/>
            <a:endCxn id="241" idx="0"/>
          </p:cNvCxnSpPr>
          <p:nvPr/>
        </p:nvCxnSpPr>
        <p:spPr>
          <a:xfrm>
            <a:off x="8511097" y="5608701"/>
            <a:ext cx="126645" cy="72429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C16F87-91F7-4FD0-7432-136DE683C424}"/>
              </a:ext>
            </a:extLst>
          </p:cNvPr>
          <p:cNvCxnSpPr>
            <a:cxnSpLocks/>
            <a:stCxn id="233" idx="4"/>
            <a:endCxn id="256" idx="1"/>
          </p:cNvCxnSpPr>
          <p:nvPr/>
        </p:nvCxnSpPr>
        <p:spPr>
          <a:xfrm>
            <a:off x="9122037" y="5745775"/>
            <a:ext cx="509269" cy="18713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6C1575-4109-0FEB-1CFE-72416955E408}"/>
              </a:ext>
            </a:extLst>
          </p:cNvPr>
          <p:cNvCxnSpPr>
            <a:cxnSpLocks/>
            <a:stCxn id="233" idx="6"/>
            <a:endCxn id="247" idx="2"/>
          </p:cNvCxnSpPr>
          <p:nvPr/>
        </p:nvCxnSpPr>
        <p:spPr>
          <a:xfrm>
            <a:off x="9986036" y="5277776"/>
            <a:ext cx="514725" cy="25709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4A5E1E2-2AC5-ADB5-CE39-271B0FC31347}"/>
              </a:ext>
            </a:extLst>
          </p:cNvPr>
          <p:cNvCxnSpPr>
            <a:cxnSpLocks/>
            <a:stCxn id="241" idx="6"/>
            <a:endCxn id="259" idx="2"/>
          </p:cNvCxnSpPr>
          <p:nvPr/>
        </p:nvCxnSpPr>
        <p:spPr>
          <a:xfrm>
            <a:off x="9429742" y="6782994"/>
            <a:ext cx="609848" cy="2679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A31F2B3-93CA-DDC5-961D-266F8B21A0FC}"/>
              </a:ext>
            </a:extLst>
          </p:cNvPr>
          <p:cNvCxnSpPr>
            <a:cxnSpLocks/>
            <a:stCxn id="201" idx="3"/>
            <a:endCxn id="223" idx="1"/>
          </p:cNvCxnSpPr>
          <p:nvPr/>
        </p:nvCxnSpPr>
        <p:spPr>
          <a:xfrm>
            <a:off x="2014862" y="1618879"/>
            <a:ext cx="416033" cy="128307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2080945-D165-BA36-90B9-6121E4C656FC}"/>
              </a:ext>
            </a:extLst>
          </p:cNvPr>
          <p:cNvCxnSpPr>
            <a:cxnSpLocks/>
            <a:stCxn id="201" idx="6"/>
            <a:endCxn id="214" idx="1"/>
          </p:cNvCxnSpPr>
          <p:nvPr/>
        </p:nvCxnSpPr>
        <p:spPr>
          <a:xfrm flipV="1">
            <a:off x="3643442" y="1080229"/>
            <a:ext cx="1566027" cy="19499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74D0A99-BEE9-D0C3-31CF-C6B0D5946993}"/>
              </a:ext>
            </a:extLst>
          </p:cNvPr>
          <p:cNvCxnSpPr>
            <a:cxnSpLocks/>
            <a:stCxn id="223" idx="7"/>
            <a:endCxn id="207" idx="4"/>
          </p:cNvCxnSpPr>
          <p:nvPr/>
        </p:nvCxnSpPr>
        <p:spPr>
          <a:xfrm flipV="1">
            <a:off x="3780055" y="2531170"/>
            <a:ext cx="68418" cy="37078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61C67C5-49AE-205A-9ED8-DF4A5AB76A5B}"/>
              </a:ext>
            </a:extLst>
          </p:cNvPr>
          <p:cNvCxnSpPr>
            <a:cxnSpLocks/>
            <a:stCxn id="207" idx="5"/>
            <a:endCxn id="274" idx="1"/>
          </p:cNvCxnSpPr>
          <p:nvPr/>
        </p:nvCxnSpPr>
        <p:spPr>
          <a:xfrm>
            <a:off x="4421229" y="2409912"/>
            <a:ext cx="285056" cy="35919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657C5BE-BBE1-F036-0A96-E8DFE5BEEC41}"/>
              </a:ext>
            </a:extLst>
          </p:cNvPr>
          <p:cNvCxnSpPr>
            <a:cxnSpLocks/>
            <a:stCxn id="207" idx="7"/>
            <a:endCxn id="214" idx="2"/>
          </p:cNvCxnSpPr>
          <p:nvPr/>
        </p:nvCxnSpPr>
        <p:spPr>
          <a:xfrm flipV="1">
            <a:off x="4421229" y="1614802"/>
            <a:ext cx="487732" cy="20962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4715509-0D3A-46AC-345A-59E0B4C1BD98}"/>
              </a:ext>
            </a:extLst>
          </p:cNvPr>
          <p:cNvCxnSpPr>
            <a:cxnSpLocks/>
            <a:stCxn id="223" idx="6"/>
            <a:endCxn id="274" idx="2"/>
          </p:cNvCxnSpPr>
          <p:nvPr/>
        </p:nvCxnSpPr>
        <p:spPr>
          <a:xfrm flipV="1">
            <a:off x="4059475" y="3227314"/>
            <a:ext cx="304125" cy="1829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5F45B93-9BA5-49D6-2646-6A130BD26FC6}"/>
              </a:ext>
            </a:extLst>
          </p:cNvPr>
          <p:cNvCxnSpPr>
            <a:cxnSpLocks/>
            <a:stCxn id="201" idx="4"/>
            <a:endCxn id="207" idx="2"/>
          </p:cNvCxnSpPr>
          <p:nvPr/>
        </p:nvCxnSpPr>
        <p:spPr>
          <a:xfrm>
            <a:off x="2689442" y="1761223"/>
            <a:ext cx="349031" cy="35594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DE35E65-1700-6203-4382-D6934BA6B7A3}"/>
              </a:ext>
            </a:extLst>
          </p:cNvPr>
          <p:cNvCxnSpPr>
            <a:cxnSpLocks/>
            <a:stCxn id="78" idx="2"/>
            <a:endCxn id="83" idx="6"/>
          </p:cNvCxnSpPr>
          <p:nvPr/>
        </p:nvCxnSpPr>
        <p:spPr>
          <a:xfrm flipH="1">
            <a:off x="9084735" y="1497057"/>
            <a:ext cx="302519" cy="1891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DD04B60-ABBB-32C0-DBB1-C10128FB873D}"/>
              </a:ext>
            </a:extLst>
          </p:cNvPr>
          <p:cNvCxnSpPr>
            <a:cxnSpLocks/>
            <a:stCxn id="83" idx="2"/>
            <a:endCxn id="112" idx="0"/>
          </p:cNvCxnSpPr>
          <p:nvPr/>
        </p:nvCxnSpPr>
        <p:spPr>
          <a:xfrm flipH="1">
            <a:off x="7452421" y="1686177"/>
            <a:ext cx="192318" cy="6156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E0F1C8D-0FE5-0287-4FCB-3E3A6599B2A8}"/>
              </a:ext>
            </a:extLst>
          </p:cNvPr>
          <p:cNvCxnSpPr>
            <a:cxnSpLocks/>
            <a:stCxn id="83" idx="5"/>
            <a:endCxn id="90" idx="0"/>
          </p:cNvCxnSpPr>
          <p:nvPr/>
        </p:nvCxnSpPr>
        <p:spPr>
          <a:xfrm>
            <a:off x="8873852" y="2029831"/>
            <a:ext cx="363767" cy="38761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36CFBFF-9515-9AFE-D97A-A822AF253C06}"/>
              </a:ext>
            </a:extLst>
          </p:cNvPr>
          <p:cNvCxnSpPr>
            <a:cxnSpLocks/>
            <a:stCxn id="112" idx="6"/>
            <a:endCxn id="90" idx="2"/>
          </p:cNvCxnSpPr>
          <p:nvPr/>
        </p:nvCxnSpPr>
        <p:spPr>
          <a:xfrm>
            <a:off x="8136421" y="2715814"/>
            <a:ext cx="219198" cy="29563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0A4DB9B-6D25-7374-0EE5-B4F6AE4B3A6C}"/>
              </a:ext>
            </a:extLst>
          </p:cNvPr>
          <p:cNvCxnSpPr>
            <a:cxnSpLocks/>
            <a:stCxn id="112" idx="4"/>
            <a:endCxn id="102" idx="0"/>
          </p:cNvCxnSpPr>
          <p:nvPr/>
        </p:nvCxnSpPr>
        <p:spPr>
          <a:xfrm>
            <a:off x="7452421" y="3129814"/>
            <a:ext cx="132905" cy="32937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43CB21E-2112-8127-331A-FAF9B7A3AD33}"/>
              </a:ext>
            </a:extLst>
          </p:cNvPr>
          <p:cNvCxnSpPr>
            <a:cxnSpLocks/>
            <a:stCxn id="119" idx="2"/>
            <a:endCxn id="102" idx="6"/>
          </p:cNvCxnSpPr>
          <p:nvPr/>
        </p:nvCxnSpPr>
        <p:spPr>
          <a:xfrm flipH="1" flipV="1">
            <a:off x="8359326" y="3963191"/>
            <a:ext cx="565299" cy="2269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7810E62-4802-2C36-95E8-878C33337319}"/>
              </a:ext>
            </a:extLst>
          </p:cNvPr>
          <p:cNvCxnSpPr>
            <a:cxnSpLocks/>
            <a:stCxn id="274" idx="5"/>
            <a:endCxn id="102" idx="2"/>
          </p:cNvCxnSpPr>
          <p:nvPr/>
        </p:nvCxnSpPr>
        <p:spPr>
          <a:xfrm>
            <a:off x="6360915" y="3685519"/>
            <a:ext cx="450411" cy="27767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80D26A2C-19CB-B565-74E7-8961E54707DB}"/>
              </a:ext>
            </a:extLst>
          </p:cNvPr>
          <p:cNvCxnSpPr>
            <a:cxnSpLocks/>
            <a:stCxn id="156" idx="0"/>
            <a:endCxn id="162" idx="5"/>
          </p:cNvCxnSpPr>
          <p:nvPr/>
        </p:nvCxnSpPr>
        <p:spPr>
          <a:xfrm flipH="1" flipV="1">
            <a:off x="3841180" y="6516481"/>
            <a:ext cx="198236" cy="19456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E974783-FC52-ED2B-F404-DBB6FDA69E3A}"/>
              </a:ext>
            </a:extLst>
          </p:cNvPr>
          <p:cNvCxnSpPr>
            <a:cxnSpLocks/>
            <a:stCxn id="169" idx="6"/>
            <a:endCxn id="156" idx="2"/>
          </p:cNvCxnSpPr>
          <p:nvPr/>
        </p:nvCxnSpPr>
        <p:spPr>
          <a:xfrm>
            <a:off x="2629878" y="6879138"/>
            <a:ext cx="599538" cy="3359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1EB47AE-29B1-01DA-F1C7-1F6107B5EE8A}"/>
              </a:ext>
            </a:extLst>
          </p:cNvPr>
          <p:cNvCxnSpPr>
            <a:cxnSpLocks/>
            <a:stCxn id="169" idx="7"/>
            <a:endCxn id="162" idx="2"/>
          </p:cNvCxnSpPr>
          <p:nvPr/>
        </p:nvCxnSpPr>
        <p:spPr>
          <a:xfrm flipV="1">
            <a:off x="2371546" y="6236467"/>
            <a:ext cx="271247" cy="14628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706C1B-7E1D-D91D-AD34-C700FE37605D}"/>
              </a:ext>
            </a:extLst>
          </p:cNvPr>
          <p:cNvCxnSpPr>
            <a:cxnSpLocks/>
            <a:stCxn id="156" idx="7"/>
            <a:endCxn id="140" idx="4"/>
          </p:cNvCxnSpPr>
          <p:nvPr/>
        </p:nvCxnSpPr>
        <p:spPr>
          <a:xfrm flipV="1">
            <a:off x="4612172" y="6238219"/>
            <a:ext cx="294762" cy="62044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B6D849C-9DB2-E5D7-794F-5160795FB5BB}"/>
              </a:ext>
            </a:extLst>
          </p:cNvPr>
          <p:cNvCxnSpPr>
            <a:cxnSpLocks/>
            <a:stCxn id="162" idx="7"/>
            <a:endCxn id="140" idx="2"/>
          </p:cNvCxnSpPr>
          <p:nvPr/>
        </p:nvCxnSpPr>
        <p:spPr>
          <a:xfrm flipV="1">
            <a:off x="3841185" y="5806219"/>
            <a:ext cx="453749" cy="15023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5197584-5F62-AC45-7C77-827BA169FBCD}"/>
              </a:ext>
            </a:extLst>
          </p:cNvPr>
          <p:cNvCxnSpPr>
            <a:cxnSpLocks/>
            <a:stCxn id="150" idx="1"/>
            <a:endCxn id="140" idx="5"/>
          </p:cNvCxnSpPr>
          <p:nvPr/>
        </p:nvCxnSpPr>
        <p:spPr>
          <a:xfrm flipH="1" flipV="1">
            <a:off x="5339683" y="6111689"/>
            <a:ext cx="323218" cy="25619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9C569B3-006C-1C6B-9E85-07030A9ABCD0}"/>
              </a:ext>
            </a:extLst>
          </p:cNvPr>
          <p:cNvCxnSpPr>
            <a:cxnSpLocks/>
            <a:stCxn id="214" idx="5"/>
            <a:endCxn id="112" idx="1"/>
          </p:cNvCxnSpPr>
          <p:nvPr/>
        </p:nvCxnSpPr>
        <p:spPr>
          <a:xfrm>
            <a:off x="6660453" y="2149375"/>
            <a:ext cx="308307" cy="27369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72F1B96-8BAF-C436-B43A-C2F4FB69941B}"/>
              </a:ext>
            </a:extLst>
          </p:cNvPr>
          <p:cNvCxnSpPr>
            <a:cxnSpLocks/>
            <a:stCxn id="124" idx="6"/>
            <a:endCxn id="233" idx="2"/>
          </p:cNvCxnSpPr>
          <p:nvPr/>
        </p:nvCxnSpPr>
        <p:spPr>
          <a:xfrm flipV="1">
            <a:off x="8026254" y="5277776"/>
            <a:ext cx="231783" cy="1538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538A563-77BC-F14D-DCA7-74274F3B33A8}"/>
              </a:ext>
            </a:extLst>
          </p:cNvPr>
          <p:cNvCxnSpPr>
            <a:cxnSpLocks/>
            <a:stCxn id="233" idx="0"/>
            <a:endCxn id="102" idx="5"/>
          </p:cNvCxnSpPr>
          <p:nvPr/>
        </p:nvCxnSpPr>
        <p:spPr>
          <a:xfrm flipH="1" flipV="1">
            <a:off x="8132627" y="4319573"/>
            <a:ext cx="989410" cy="49020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740F9A8-7384-3038-4CF6-4EB1A396AF13}"/>
              </a:ext>
            </a:extLst>
          </p:cNvPr>
          <p:cNvCxnSpPr>
            <a:cxnSpLocks/>
            <a:stCxn id="140" idx="1"/>
            <a:endCxn id="189" idx="5"/>
          </p:cNvCxnSpPr>
          <p:nvPr/>
        </p:nvCxnSpPr>
        <p:spPr>
          <a:xfrm flipH="1" flipV="1">
            <a:off x="4084894" y="4314418"/>
            <a:ext cx="389291" cy="118633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EA4445C-13D2-2F4E-B33D-F9FB57A8F9A6}"/>
              </a:ext>
            </a:extLst>
          </p:cNvPr>
          <p:cNvCxnSpPr>
            <a:cxnSpLocks/>
            <a:stCxn id="196" idx="6"/>
            <a:endCxn id="189" idx="2"/>
          </p:cNvCxnSpPr>
          <p:nvPr/>
        </p:nvCxnSpPr>
        <p:spPr>
          <a:xfrm>
            <a:off x="2582058" y="4079956"/>
            <a:ext cx="580998" cy="5627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A105D24-A2D1-905C-AEF0-8DBE862F189A}"/>
              </a:ext>
            </a:extLst>
          </p:cNvPr>
          <p:cNvCxnSpPr>
            <a:cxnSpLocks/>
            <a:stCxn id="196" idx="4"/>
            <a:endCxn id="177" idx="1"/>
          </p:cNvCxnSpPr>
          <p:nvPr/>
        </p:nvCxnSpPr>
        <p:spPr>
          <a:xfrm>
            <a:off x="1916058" y="4547956"/>
            <a:ext cx="178728" cy="21400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BF096F7-AAFD-2F7E-F25B-DF4991E2BF40}"/>
              </a:ext>
            </a:extLst>
          </p:cNvPr>
          <p:cNvCxnSpPr>
            <a:cxnSpLocks/>
            <a:stCxn id="150" idx="7"/>
            <a:endCxn id="124" idx="4"/>
          </p:cNvCxnSpPr>
          <p:nvPr/>
        </p:nvCxnSpPr>
        <p:spPr>
          <a:xfrm flipV="1">
            <a:off x="6910237" y="6079639"/>
            <a:ext cx="216017" cy="28824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29B5E99-5629-EB4A-9AD2-BA5EF3FC76CA}"/>
              </a:ext>
            </a:extLst>
          </p:cNvPr>
          <p:cNvCxnSpPr>
            <a:cxnSpLocks/>
            <a:stCxn id="140" idx="0"/>
            <a:endCxn id="133" idx="4"/>
          </p:cNvCxnSpPr>
          <p:nvPr/>
        </p:nvCxnSpPr>
        <p:spPr>
          <a:xfrm flipV="1">
            <a:off x="4906934" y="5056262"/>
            <a:ext cx="532168" cy="31795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729F71B-BD9A-26BD-54A3-4E0F8A830333}"/>
              </a:ext>
            </a:extLst>
          </p:cNvPr>
          <p:cNvCxnSpPr>
            <a:cxnSpLocks/>
            <a:stCxn id="133" idx="5"/>
            <a:endCxn id="124" idx="1"/>
          </p:cNvCxnSpPr>
          <p:nvPr/>
        </p:nvCxnSpPr>
        <p:spPr>
          <a:xfrm>
            <a:off x="6011858" y="4919188"/>
            <a:ext cx="478000" cy="542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ED13AE0-9DA5-5D6A-6752-9B4328DFA0E6}"/>
              </a:ext>
            </a:extLst>
          </p:cNvPr>
          <p:cNvCxnSpPr>
            <a:cxnSpLocks/>
            <a:stCxn id="102" idx="3"/>
            <a:endCxn id="133" idx="6"/>
          </p:cNvCxnSpPr>
          <p:nvPr/>
        </p:nvCxnSpPr>
        <p:spPr>
          <a:xfrm flipH="1">
            <a:off x="6249102" y="4319573"/>
            <a:ext cx="788923" cy="26868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E7B0C56-FD8F-D002-B0F4-F9408D53311F}"/>
              </a:ext>
            </a:extLst>
          </p:cNvPr>
          <p:cNvCxnSpPr>
            <a:cxnSpLocks/>
            <a:stCxn id="177" idx="7"/>
            <a:endCxn id="189" idx="4"/>
          </p:cNvCxnSpPr>
          <p:nvPr/>
        </p:nvCxnSpPr>
        <p:spPr>
          <a:xfrm flipV="1">
            <a:off x="3545770" y="4388227"/>
            <a:ext cx="157286" cy="37373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D64F465-A9CE-858D-75C5-BC322D25C7A7}"/>
              </a:ext>
            </a:extLst>
          </p:cNvPr>
          <p:cNvCxnSpPr>
            <a:cxnSpLocks/>
            <a:stCxn id="189" idx="6"/>
            <a:endCxn id="133" idx="1"/>
          </p:cNvCxnSpPr>
          <p:nvPr/>
        </p:nvCxnSpPr>
        <p:spPr>
          <a:xfrm>
            <a:off x="4243056" y="4136227"/>
            <a:ext cx="623290" cy="12110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DABD17FB-50AA-F30F-37D1-3BEEE3E3E206}"/>
              </a:ext>
            </a:extLst>
          </p:cNvPr>
          <p:cNvSpPr/>
          <p:nvPr/>
        </p:nvSpPr>
        <p:spPr>
          <a:xfrm>
            <a:off x="10310559" y="2134529"/>
            <a:ext cx="1620000" cy="612000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Policy &amp; implementation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27DF2073-89DF-F3F3-BC56-D261DEDF2AD5}"/>
              </a:ext>
            </a:extLst>
          </p:cNvPr>
          <p:cNvSpPr/>
          <p:nvPr/>
        </p:nvSpPr>
        <p:spPr>
          <a:xfrm>
            <a:off x="10256807" y="4378939"/>
            <a:ext cx="1908000" cy="54000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Feedstock/Process/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</a:rPr>
              <a:t>Product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E3130242-0FFA-456A-1BCE-52B7EBB96BD2}"/>
              </a:ext>
            </a:extLst>
          </p:cNvPr>
          <p:cNvSpPr/>
          <p:nvPr/>
        </p:nvSpPr>
        <p:spPr>
          <a:xfrm>
            <a:off x="718557" y="2278979"/>
            <a:ext cx="1188000" cy="54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Knowledge transfer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FE2C8EC4-5A52-5259-4AD8-AD8412385118}"/>
              </a:ext>
            </a:extLst>
          </p:cNvPr>
          <p:cNvSpPr/>
          <p:nvPr/>
        </p:nvSpPr>
        <p:spPr>
          <a:xfrm>
            <a:off x="695053" y="5487816"/>
            <a:ext cx="1008000" cy="504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Scale-up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1EF821F-583F-ADFF-17FE-9A892C9EB5AE}"/>
              </a:ext>
            </a:extLst>
          </p:cNvPr>
          <p:cNvCxnSpPr>
            <a:cxnSpLocks/>
            <a:stCxn id="140" idx="6"/>
            <a:endCxn id="124" idx="2"/>
          </p:cNvCxnSpPr>
          <p:nvPr/>
        </p:nvCxnSpPr>
        <p:spPr>
          <a:xfrm flipV="1">
            <a:off x="5518934" y="5431639"/>
            <a:ext cx="707320" cy="37458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974FB6C-2DEB-4EE1-CEDD-92F0480AFAAE}"/>
              </a:ext>
            </a:extLst>
          </p:cNvPr>
          <p:cNvSpPr txBox="1"/>
          <p:nvPr/>
        </p:nvSpPr>
        <p:spPr>
          <a:xfrm>
            <a:off x="6571701" y="7575351"/>
            <a:ext cx="39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Workshop – actions and obstacles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B647CE3-3783-EE0B-A923-7EE94CD2B591}"/>
              </a:ext>
            </a:extLst>
          </p:cNvPr>
          <p:cNvGrpSpPr/>
          <p:nvPr/>
        </p:nvGrpSpPr>
        <p:grpSpPr>
          <a:xfrm>
            <a:off x="9351163" y="1011057"/>
            <a:ext cx="1476000" cy="972000"/>
            <a:chOff x="2221651" y="2439805"/>
            <a:chExt cx="1901765" cy="1250767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DA604F52-4A63-C5B6-4B79-FD018BE7D755}"/>
                </a:ext>
              </a:extLst>
            </p:cNvPr>
            <p:cNvSpPr/>
            <p:nvPr/>
          </p:nvSpPr>
          <p:spPr>
            <a:xfrm>
              <a:off x="2268153" y="2439805"/>
              <a:ext cx="1808996" cy="1250767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573F6A1-384B-BCD4-8C7D-3B8D9FDF77FF}"/>
                </a:ext>
              </a:extLst>
            </p:cNvPr>
            <p:cNvSpPr txBox="1"/>
            <p:nvPr/>
          </p:nvSpPr>
          <p:spPr>
            <a:xfrm>
              <a:off x="2221651" y="2563557"/>
              <a:ext cx="1901765" cy="10693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Lack of agility </a:t>
              </a:r>
            </a:p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in contracts / IP management in Universities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85FAFC7-EC8F-3FB6-945E-C48F399C4210}"/>
              </a:ext>
            </a:extLst>
          </p:cNvPr>
          <p:cNvGrpSpPr/>
          <p:nvPr/>
        </p:nvGrpSpPr>
        <p:grpSpPr>
          <a:xfrm>
            <a:off x="7635153" y="1200177"/>
            <a:ext cx="1475999" cy="972000"/>
            <a:chOff x="2263257" y="2417461"/>
            <a:chExt cx="1901765" cy="1250768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CFBFC00-012C-787A-1935-86720892B932}"/>
                </a:ext>
              </a:extLst>
            </p:cNvPr>
            <p:cNvSpPr/>
            <p:nvPr/>
          </p:nvSpPr>
          <p:spPr>
            <a:xfrm>
              <a:off x="2275608" y="2417461"/>
              <a:ext cx="1855377" cy="1250768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AACAD6DB-8C61-2EAE-F3F0-09D77EBAF1AC}"/>
                </a:ext>
              </a:extLst>
            </p:cNvPr>
            <p:cNvSpPr txBox="1"/>
            <p:nvPr/>
          </p:nvSpPr>
          <p:spPr>
            <a:xfrm>
              <a:off x="2263257" y="2533785"/>
              <a:ext cx="1901765" cy="10693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Niche venture capital with whole sector 'ecology' experience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F7C5B6B0-4458-B081-EF75-A36E43AB3E31}"/>
              </a:ext>
            </a:extLst>
          </p:cNvPr>
          <p:cNvGrpSpPr/>
          <p:nvPr/>
        </p:nvGrpSpPr>
        <p:grpSpPr>
          <a:xfrm>
            <a:off x="8355619" y="2417446"/>
            <a:ext cx="1764000" cy="1188000"/>
            <a:chOff x="2083792" y="2423477"/>
            <a:chExt cx="2272837" cy="1528712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50F510D2-7D81-828A-6D4B-A3581C59C80D}"/>
                </a:ext>
              </a:extLst>
            </p:cNvPr>
            <p:cNvSpPr/>
            <p:nvPr/>
          </p:nvSpPr>
          <p:spPr>
            <a:xfrm>
              <a:off x="2083792" y="2423477"/>
              <a:ext cx="2272837" cy="1528712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52A86826-8415-1561-ADE8-82C18AE87FEF}"/>
                </a:ext>
              </a:extLst>
            </p:cNvPr>
            <p:cNvSpPr txBox="1"/>
            <p:nvPr/>
          </p:nvSpPr>
          <p:spPr>
            <a:xfrm>
              <a:off x="2265175" y="2543636"/>
              <a:ext cx="1948149" cy="12970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Identify or create business cases with real positive societal, environmental and economic impact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14226321-4350-6860-5995-4A893C34DEC8}"/>
              </a:ext>
            </a:extLst>
          </p:cNvPr>
          <p:cNvGrpSpPr/>
          <p:nvPr/>
        </p:nvGrpSpPr>
        <p:grpSpPr>
          <a:xfrm>
            <a:off x="10239538" y="3151717"/>
            <a:ext cx="1440000" cy="972000"/>
            <a:chOff x="2278871" y="2464523"/>
            <a:chExt cx="1855377" cy="1250762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9E894A39-2CFA-0E8F-B6AB-B681BAADDF96}"/>
                </a:ext>
              </a:extLst>
            </p:cNvPr>
            <p:cNvSpPr/>
            <p:nvPr/>
          </p:nvSpPr>
          <p:spPr>
            <a:xfrm>
              <a:off x="2319156" y="2464523"/>
              <a:ext cx="1808994" cy="1250762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64C9493-70A3-6CBA-C160-D5811DA0CE41}"/>
                </a:ext>
              </a:extLst>
            </p:cNvPr>
            <p:cNvSpPr txBox="1"/>
            <p:nvPr/>
          </p:nvSpPr>
          <p:spPr>
            <a:xfrm>
              <a:off x="2278871" y="2561877"/>
              <a:ext cx="1855377" cy="10693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High cost of immigration to UK limiting global talent pool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04A0FCD4-1EF6-894E-8991-C69433752204}"/>
              </a:ext>
            </a:extLst>
          </p:cNvPr>
          <p:cNvGrpSpPr/>
          <p:nvPr/>
        </p:nvGrpSpPr>
        <p:grpSpPr>
          <a:xfrm>
            <a:off x="6811326" y="3459191"/>
            <a:ext cx="1548000" cy="1008000"/>
            <a:chOff x="2224444" y="2417459"/>
            <a:chExt cx="1994534" cy="1297087"/>
          </a:xfrm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E98CD0E1-F64C-257F-E2E2-0228BDE2F3DB}"/>
                </a:ext>
              </a:extLst>
            </p:cNvPr>
            <p:cNvSpPr/>
            <p:nvPr/>
          </p:nvSpPr>
          <p:spPr>
            <a:xfrm>
              <a:off x="2224444" y="2417459"/>
              <a:ext cx="1994534" cy="1297087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73BAB487-4AA6-0205-657A-9EC24B5C0DDF}"/>
                </a:ext>
              </a:extLst>
            </p:cNvPr>
            <p:cNvSpPr txBox="1"/>
            <p:nvPr/>
          </p:nvSpPr>
          <p:spPr>
            <a:xfrm>
              <a:off x="2278871" y="2529953"/>
              <a:ext cx="1855377" cy="106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More targeted cross-disciplinary cross-sector funding opportunities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3286F7B-CE9D-AF04-1E5E-0D745A0E1AD4}"/>
              </a:ext>
            </a:extLst>
          </p:cNvPr>
          <p:cNvGrpSpPr/>
          <p:nvPr/>
        </p:nvGrpSpPr>
        <p:grpSpPr>
          <a:xfrm>
            <a:off x="6735612" y="2301814"/>
            <a:ext cx="1439997" cy="828000"/>
            <a:chOff x="2263958" y="2417459"/>
            <a:chExt cx="1855378" cy="1065464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9DD1160B-2400-3CDB-3329-43C4598C5D82}"/>
                </a:ext>
              </a:extLst>
            </p:cNvPr>
            <p:cNvSpPr/>
            <p:nvPr/>
          </p:nvSpPr>
          <p:spPr>
            <a:xfrm>
              <a:off x="2306231" y="2417459"/>
              <a:ext cx="1762613" cy="1065464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780895D7-EB77-F41E-080E-600945510EC9}"/>
                </a:ext>
              </a:extLst>
            </p:cNvPr>
            <p:cNvSpPr txBox="1"/>
            <p:nvPr/>
          </p:nvSpPr>
          <p:spPr>
            <a:xfrm>
              <a:off x="2263958" y="2572215"/>
              <a:ext cx="1855378" cy="8316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Lack of trust by investors in new technologies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03D16CAC-CCC2-EF22-D64B-7FB9D6DA9B70}"/>
              </a:ext>
            </a:extLst>
          </p:cNvPr>
          <p:cNvGrpSpPr/>
          <p:nvPr/>
        </p:nvGrpSpPr>
        <p:grpSpPr>
          <a:xfrm>
            <a:off x="8924625" y="3812091"/>
            <a:ext cx="1116000" cy="755999"/>
            <a:chOff x="2188093" y="2513233"/>
            <a:chExt cx="1437920" cy="972814"/>
          </a:xfrm>
        </p:grpSpPr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D43A204-EC4E-FB60-20BA-D305098A68FE}"/>
                </a:ext>
              </a:extLst>
            </p:cNvPr>
            <p:cNvSpPr/>
            <p:nvPr/>
          </p:nvSpPr>
          <p:spPr>
            <a:xfrm>
              <a:off x="2188093" y="2513233"/>
              <a:ext cx="1437920" cy="972814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AD42417-F542-7A46-5D9E-4D3DA13BBDBB}"/>
                </a:ext>
              </a:extLst>
            </p:cNvPr>
            <p:cNvSpPr txBox="1"/>
            <p:nvPr/>
          </p:nvSpPr>
          <p:spPr>
            <a:xfrm>
              <a:off x="2278871" y="2598353"/>
              <a:ext cx="1298766" cy="8316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Talent - acquisition/ retention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C798EF2-6654-AC62-B19C-5CF5FA5F42F5}"/>
              </a:ext>
            </a:extLst>
          </p:cNvPr>
          <p:cNvGrpSpPr/>
          <p:nvPr/>
        </p:nvGrpSpPr>
        <p:grpSpPr>
          <a:xfrm>
            <a:off x="6226254" y="4783639"/>
            <a:ext cx="1800000" cy="1296000"/>
            <a:chOff x="2201788" y="2385534"/>
            <a:chExt cx="2319224" cy="1667682"/>
          </a:xfrm>
        </p:grpSpPr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A6969A00-A104-709E-B753-140FFE9F39E7}"/>
                </a:ext>
              </a:extLst>
            </p:cNvPr>
            <p:cNvSpPr/>
            <p:nvPr/>
          </p:nvSpPr>
          <p:spPr>
            <a:xfrm>
              <a:off x="2201788" y="2385534"/>
              <a:ext cx="2319224" cy="1667682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637C97C3-9A33-E8FA-847F-01235BDCE0AB}"/>
                </a:ext>
              </a:extLst>
            </p:cNvPr>
            <p:cNvSpPr txBox="1"/>
            <p:nvPr/>
          </p:nvSpPr>
          <p:spPr>
            <a:xfrm>
              <a:off x="2278869" y="2447869"/>
              <a:ext cx="2133687" cy="15445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For progress: </a:t>
              </a:r>
            </a:p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open competitive challenges, e.g. in the same spirit as 'Protein structure prediction’ </a:t>
              </a:r>
            </a:p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competition</a:t>
              </a: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158E0B95-1E83-A3D6-C092-62609D7B6934}"/>
              </a:ext>
            </a:extLst>
          </p:cNvPr>
          <p:cNvGrpSpPr/>
          <p:nvPr/>
        </p:nvGrpSpPr>
        <p:grpSpPr>
          <a:xfrm>
            <a:off x="4605164" y="4120262"/>
            <a:ext cx="1655998" cy="936000"/>
            <a:chOff x="2278869" y="2472186"/>
            <a:chExt cx="2133686" cy="1204436"/>
          </a:xfrm>
        </p:grpSpPr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213BD063-4B12-C1C0-1BA4-4F874ACE050D}"/>
                </a:ext>
              </a:extLst>
            </p:cNvPr>
            <p:cNvSpPr/>
            <p:nvPr/>
          </p:nvSpPr>
          <p:spPr>
            <a:xfrm>
              <a:off x="2309712" y="2472186"/>
              <a:ext cx="2087304" cy="1204436"/>
            </a:xfrm>
            <a:prstGeom prst="ellips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D655CFA2-A5B7-E18A-E017-33D7F31CD0AA}"/>
                </a:ext>
              </a:extLst>
            </p:cNvPr>
            <p:cNvSpPr txBox="1"/>
            <p:nvPr/>
          </p:nvSpPr>
          <p:spPr>
            <a:xfrm>
              <a:off x="2278869" y="2534983"/>
              <a:ext cx="2133686" cy="10693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accent2">
                      <a:lumMod val="75000"/>
                    </a:schemeClr>
                  </a:solidFill>
                </a:rPr>
                <a:t>Promoting collaborative projects between industry and academia</a:t>
              </a: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ECB757B3-C5FA-2C10-F782-DD7ABA7A12F8}"/>
              </a:ext>
            </a:extLst>
          </p:cNvPr>
          <p:cNvGrpSpPr/>
          <p:nvPr/>
        </p:nvGrpSpPr>
        <p:grpSpPr>
          <a:xfrm>
            <a:off x="4294934" y="5374219"/>
            <a:ext cx="1224000" cy="864000"/>
            <a:chOff x="2169829" y="2472196"/>
            <a:chExt cx="1577073" cy="1111792"/>
          </a:xfrm>
        </p:grpSpPr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3DB0A11-94ED-443B-4487-DC9D644D79DC}"/>
                </a:ext>
              </a:extLst>
            </p:cNvPr>
            <p:cNvSpPr/>
            <p:nvPr/>
          </p:nvSpPr>
          <p:spPr>
            <a:xfrm>
              <a:off x="2169829" y="2472196"/>
              <a:ext cx="1577073" cy="111179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8F2F9A92-C260-FC3F-23E4-3F9C6A593F16}"/>
                </a:ext>
              </a:extLst>
            </p:cNvPr>
            <p:cNvSpPr txBox="1"/>
            <p:nvPr/>
          </p:nvSpPr>
          <p:spPr>
            <a:xfrm>
              <a:off x="2251475" y="2571004"/>
              <a:ext cx="1391535" cy="89110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300" dirty="0">
                  <a:solidFill>
                    <a:schemeClr val="bg1"/>
                  </a:solidFill>
                </a:rPr>
                <a:t>Funding support for scale-up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A36055AF-DD51-D128-8066-35041FC5E806}"/>
              </a:ext>
            </a:extLst>
          </p:cNvPr>
          <p:cNvGrpSpPr/>
          <p:nvPr/>
        </p:nvGrpSpPr>
        <p:grpSpPr>
          <a:xfrm>
            <a:off x="5404569" y="6188629"/>
            <a:ext cx="1764000" cy="1224000"/>
            <a:chOff x="2197228" y="2444832"/>
            <a:chExt cx="2272834" cy="1575037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28437847-515A-A9B3-A5BF-250AD14F7D8C}"/>
                </a:ext>
              </a:extLst>
            </p:cNvPr>
            <p:cNvSpPr/>
            <p:nvPr/>
          </p:nvSpPr>
          <p:spPr>
            <a:xfrm>
              <a:off x="2197228" y="2444832"/>
              <a:ext cx="2272834" cy="157503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4E284348-38E2-54C2-7703-BD386F11D2A1}"/>
                </a:ext>
              </a:extLst>
            </p:cNvPr>
            <p:cNvSpPr txBox="1"/>
            <p:nvPr/>
          </p:nvSpPr>
          <p:spPr>
            <a:xfrm>
              <a:off x="2251472" y="2571001"/>
              <a:ext cx="2180066" cy="13069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More targeted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funding support to move technological/ Integration readiness levels upwards</a:t>
              </a:r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247C4707-A8B4-4636-7F44-60EC3E7BD1CB}"/>
              </a:ext>
            </a:extLst>
          </p:cNvPr>
          <p:cNvGrpSpPr/>
          <p:nvPr/>
        </p:nvGrpSpPr>
        <p:grpSpPr>
          <a:xfrm>
            <a:off x="3229416" y="6711043"/>
            <a:ext cx="1619999" cy="1008000"/>
            <a:chOff x="2293125" y="2472196"/>
            <a:chExt cx="2087298" cy="1297087"/>
          </a:xfrm>
        </p:grpSpPr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AE9E0DD5-F116-9B5E-1749-3D8A8139F242}"/>
                </a:ext>
              </a:extLst>
            </p:cNvPr>
            <p:cNvSpPr/>
            <p:nvPr/>
          </p:nvSpPr>
          <p:spPr>
            <a:xfrm>
              <a:off x="2293125" y="2472196"/>
              <a:ext cx="2087298" cy="1297087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AC3947A7-3CDD-FF56-518C-B43B3533BA6C}"/>
                </a:ext>
              </a:extLst>
            </p:cNvPr>
            <p:cNvSpPr txBox="1"/>
            <p:nvPr/>
          </p:nvSpPr>
          <p:spPr>
            <a:xfrm>
              <a:off x="2358514" y="2632516"/>
              <a:ext cx="1948143" cy="10693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Safe and cheap relevant research and development facilities</a:t>
              </a: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90A56A3D-F647-6D3D-5D75-1B271DD4058C}"/>
              </a:ext>
            </a:extLst>
          </p:cNvPr>
          <p:cNvGrpSpPr/>
          <p:nvPr/>
        </p:nvGrpSpPr>
        <p:grpSpPr>
          <a:xfrm>
            <a:off x="2642793" y="5840467"/>
            <a:ext cx="1403998" cy="792000"/>
            <a:chOff x="2471223" y="2472196"/>
            <a:chExt cx="1808996" cy="1111788"/>
          </a:xfrm>
        </p:grpSpPr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CA29BB3-9193-ED93-F3BC-ECF6BA093962}"/>
                </a:ext>
              </a:extLst>
            </p:cNvPr>
            <p:cNvSpPr/>
            <p:nvPr/>
          </p:nvSpPr>
          <p:spPr>
            <a:xfrm>
              <a:off x="2471223" y="2472196"/>
              <a:ext cx="1808996" cy="11117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A8E77ED8-3A38-933A-2189-EB7BB546E98A}"/>
                </a:ext>
              </a:extLst>
            </p:cNvPr>
            <p:cNvSpPr txBox="1"/>
            <p:nvPr/>
          </p:nvSpPr>
          <p:spPr>
            <a:xfrm>
              <a:off x="2627864" y="2617238"/>
              <a:ext cx="1484303" cy="9073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Expert H&amp;S / </a:t>
              </a:r>
            </a:p>
            <a:p>
              <a:pPr algn="ctr"/>
              <a:r>
                <a:rPr lang="en-GB" sz="1200" dirty="0" err="1">
                  <a:solidFill>
                    <a:schemeClr val="bg1"/>
                  </a:solidFill>
                </a:rPr>
                <a:t>Hazop</a:t>
              </a:r>
              <a:r>
                <a:rPr lang="en-GB" sz="1200" dirty="0">
                  <a:solidFill>
                    <a:schemeClr val="bg1"/>
                  </a:solidFill>
                </a:rPr>
                <a:t> / </a:t>
              </a:r>
              <a:r>
                <a:rPr lang="en-GB" sz="1200" dirty="0" err="1">
                  <a:solidFill>
                    <a:schemeClr val="bg1"/>
                  </a:solidFill>
                </a:rPr>
                <a:t>HazID</a:t>
              </a:r>
              <a:r>
                <a:rPr lang="en-GB" sz="1200" dirty="0">
                  <a:solidFill>
                    <a:schemeClr val="bg1"/>
                  </a:solidFill>
                </a:rPr>
                <a:t> support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CEBB65C-13F4-0783-4790-F84C729771EA}"/>
              </a:ext>
            </a:extLst>
          </p:cNvPr>
          <p:cNvGrpSpPr/>
          <p:nvPr/>
        </p:nvGrpSpPr>
        <p:grpSpPr>
          <a:xfrm>
            <a:off x="865878" y="6177137"/>
            <a:ext cx="1764000" cy="1404001"/>
            <a:chOff x="2224624" y="2397551"/>
            <a:chExt cx="2272835" cy="1806658"/>
          </a:xfrm>
        </p:grpSpPr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C61B8DBD-488D-4F99-C6C3-53234E233C9C}"/>
                </a:ext>
              </a:extLst>
            </p:cNvPr>
            <p:cNvSpPr/>
            <p:nvPr/>
          </p:nvSpPr>
          <p:spPr>
            <a:xfrm>
              <a:off x="2224624" y="2397551"/>
              <a:ext cx="2272835" cy="180665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7DB7F89F-F657-85B5-8E97-6DC2B7146473}"/>
                </a:ext>
              </a:extLst>
            </p:cNvPr>
            <p:cNvSpPr txBox="1"/>
            <p:nvPr/>
          </p:nvSpPr>
          <p:spPr>
            <a:xfrm>
              <a:off x="2358514" y="2591471"/>
              <a:ext cx="1948142" cy="15445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Instrumentation/ equipment access at laboratory level dispersed across Universities nationally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5A7546DC-A71B-5A5D-C00A-E0C40E44EC90}"/>
              </a:ext>
            </a:extLst>
          </p:cNvPr>
          <p:cNvGrpSpPr/>
          <p:nvPr/>
        </p:nvGrpSpPr>
        <p:grpSpPr>
          <a:xfrm>
            <a:off x="1794278" y="4593254"/>
            <a:ext cx="2052000" cy="1152004"/>
            <a:chOff x="2306639" y="2390104"/>
            <a:chExt cx="2643911" cy="1482384"/>
          </a:xfrm>
        </p:grpSpPr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7EFB6522-92B5-C16D-6767-E162851C26D2}"/>
                </a:ext>
              </a:extLst>
            </p:cNvPr>
            <p:cNvSpPr/>
            <p:nvPr/>
          </p:nvSpPr>
          <p:spPr>
            <a:xfrm>
              <a:off x="2306639" y="2390104"/>
              <a:ext cx="2643911" cy="148238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4A933BBE-60C8-6B16-14FE-B40D46F577C0}"/>
                </a:ext>
              </a:extLst>
            </p:cNvPr>
            <p:cNvSpPr txBox="1"/>
            <p:nvPr/>
          </p:nvSpPr>
          <p:spPr>
            <a:xfrm>
              <a:off x="2396740" y="2467880"/>
              <a:ext cx="2458374" cy="13069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Further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development/investment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in open access scale-up facilities dedicated to gas fermentation</a:t>
              </a:r>
            </a:p>
          </p:txBody>
        </p:sp>
      </p:grp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EB05B4DF-9348-C813-67CF-B90A8DFD292E}"/>
              </a:ext>
            </a:extLst>
          </p:cNvPr>
          <p:cNvCxnSpPr>
            <a:stCxn id="162" idx="1"/>
            <a:endCxn id="177" idx="4"/>
          </p:cNvCxnSpPr>
          <p:nvPr/>
        </p:nvCxnSpPr>
        <p:spPr>
          <a:xfrm flipH="1" flipV="1">
            <a:off x="2820278" y="5745258"/>
            <a:ext cx="28126" cy="211195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30F6BA57-0A51-3510-0621-9D39409D5C49}"/>
              </a:ext>
            </a:extLst>
          </p:cNvPr>
          <p:cNvGrpSpPr/>
          <p:nvPr/>
        </p:nvGrpSpPr>
        <p:grpSpPr>
          <a:xfrm>
            <a:off x="3163056" y="3884227"/>
            <a:ext cx="1080000" cy="504000"/>
            <a:chOff x="2169829" y="2472196"/>
            <a:chExt cx="1577073" cy="1111792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44BF695E-6B1B-9A81-82EA-D24A635FD8BC}"/>
                </a:ext>
              </a:extLst>
            </p:cNvPr>
            <p:cNvSpPr/>
            <p:nvPr/>
          </p:nvSpPr>
          <p:spPr>
            <a:xfrm>
              <a:off x="2169829" y="2472196"/>
              <a:ext cx="1577073" cy="111179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01B35E78-D2B0-0E41-8498-A01E4077C2FB}"/>
                </a:ext>
              </a:extLst>
            </p:cNvPr>
            <p:cNvSpPr txBox="1"/>
            <p:nvPr/>
          </p:nvSpPr>
          <p:spPr>
            <a:xfrm>
              <a:off x="2251475" y="2664827"/>
              <a:ext cx="1391535" cy="7128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500" dirty="0">
                  <a:solidFill>
                    <a:schemeClr val="bg1"/>
                  </a:solidFill>
                </a:rPr>
                <a:t>Scale-up</a:t>
              </a:r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3EF4900E-21EA-88A4-A8F0-1A52E58F615A}"/>
              </a:ext>
            </a:extLst>
          </p:cNvPr>
          <p:cNvGrpSpPr/>
          <p:nvPr/>
        </p:nvGrpSpPr>
        <p:grpSpPr>
          <a:xfrm>
            <a:off x="1250058" y="3611956"/>
            <a:ext cx="1332000" cy="936000"/>
            <a:chOff x="2214633" y="2485148"/>
            <a:chExt cx="1673322" cy="1250766"/>
          </a:xfrm>
        </p:grpSpPr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8840BBC4-5643-E1F6-ED1D-081071FFB465}"/>
                </a:ext>
              </a:extLst>
            </p:cNvPr>
            <p:cNvSpPr/>
            <p:nvPr/>
          </p:nvSpPr>
          <p:spPr>
            <a:xfrm>
              <a:off x="2214633" y="2485148"/>
              <a:ext cx="1673322" cy="1250766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053651E5-F265-682E-3C8A-7A40E4ABA249}"/>
                </a:ext>
              </a:extLst>
            </p:cNvPr>
            <p:cNvSpPr txBox="1"/>
            <p:nvPr/>
          </p:nvSpPr>
          <p:spPr>
            <a:xfrm>
              <a:off x="2307650" y="2598368"/>
              <a:ext cx="1484299" cy="11104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More accurate and improved scale-down models</a:t>
              </a: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1EBB2180-4392-B1AE-DE1B-FC9981F08586}"/>
              </a:ext>
            </a:extLst>
          </p:cNvPr>
          <p:cNvGrpSpPr/>
          <p:nvPr/>
        </p:nvGrpSpPr>
        <p:grpSpPr>
          <a:xfrm>
            <a:off x="1735442" y="789224"/>
            <a:ext cx="1908000" cy="1073122"/>
            <a:chOff x="2169828" y="2443778"/>
            <a:chExt cx="2396920" cy="1434001"/>
          </a:xfrm>
        </p:grpSpPr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45FF44BF-5E3E-E631-E3F7-FDA34A09A47B}"/>
                </a:ext>
              </a:extLst>
            </p:cNvPr>
            <p:cNvSpPr/>
            <p:nvPr/>
          </p:nvSpPr>
          <p:spPr>
            <a:xfrm>
              <a:off x="2169828" y="2443778"/>
              <a:ext cx="2396920" cy="129887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F1478BA0-02E2-86DD-37F9-2AB0E5FFECDE}"/>
                </a:ext>
              </a:extLst>
            </p:cNvPr>
            <p:cNvSpPr txBox="1"/>
            <p:nvPr/>
          </p:nvSpPr>
          <p:spPr>
            <a:xfrm>
              <a:off x="2271002" y="2571968"/>
              <a:ext cx="2216020" cy="13058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150" dirty="0"/>
                <a:t>Too many papers </a:t>
              </a:r>
            </a:p>
            <a:p>
              <a:pPr algn="ctr"/>
              <a:r>
                <a:rPr lang="en-GB" sz="1150" dirty="0"/>
                <a:t>"I’ve a great model" but no shared implementation to play with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8A629CF1-1D4C-6341-F42D-CE0BE9F34298}"/>
              </a:ext>
            </a:extLst>
          </p:cNvPr>
          <p:cNvGrpSpPr/>
          <p:nvPr/>
        </p:nvGrpSpPr>
        <p:grpSpPr>
          <a:xfrm>
            <a:off x="2994651" y="1703170"/>
            <a:ext cx="1692001" cy="828000"/>
            <a:chOff x="2321892" y="2445035"/>
            <a:chExt cx="2125571" cy="1106447"/>
          </a:xfrm>
        </p:grpSpPr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E6436239-E32B-74FE-65B1-123393044DF5}"/>
                </a:ext>
              </a:extLst>
            </p:cNvPr>
            <p:cNvSpPr/>
            <p:nvPr/>
          </p:nvSpPr>
          <p:spPr>
            <a:xfrm>
              <a:off x="2376943" y="2445035"/>
              <a:ext cx="2035120" cy="110644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CAC7F4E2-88A6-9A7A-088B-708F70EAD8CE}"/>
                </a:ext>
              </a:extLst>
            </p:cNvPr>
            <p:cNvSpPr txBox="1"/>
            <p:nvPr/>
          </p:nvSpPr>
          <p:spPr>
            <a:xfrm>
              <a:off x="2321892" y="2556169"/>
              <a:ext cx="2125571" cy="8636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Communication </a:t>
              </a:r>
            </a:p>
            <a:p>
              <a:pPr algn="ctr"/>
              <a:r>
                <a:rPr lang="en-GB" sz="1200" dirty="0"/>
                <a:t>and understanding across disciplines</a:t>
              </a:r>
            </a:p>
          </p:txBody>
        </p:sp>
      </p:grp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89F273AE-7525-B1FF-5C85-91D70D14FCD6}"/>
              </a:ext>
            </a:extLst>
          </p:cNvPr>
          <p:cNvGrpSpPr/>
          <p:nvPr/>
        </p:nvGrpSpPr>
        <p:grpSpPr>
          <a:xfrm>
            <a:off x="4908961" y="858802"/>
            <a:ext cx="2052000" cy="1512000"/>
            <a:chOff x="2259871" y="2287670"/>
            <a:chExt cx="2203617" cy="2020474"/>
          </a:xfrm>
        </p:grpSpPr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254D4952-F1CB-92A9-3183-2813BDA790CC}"/>
                </a:ext>
              </a:extLst>
            </p:cNvPr>
            <p:cNvSpPr/>
            <p:nvPr/>
          </p:nvSpPr>
          <p:spPr>
            <a:xfrm>
              <a:off x="2259871" y="2287670"/>
              <a:ext cx="2203617" cy="2020474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162BB59C-B933-A0FD-B6C1-68FB2B34180A}"/>
                </a:ext>
              </a:extLst>
            </p:cNvPr>
            <p:cNvSpPr txBox="1"/>
            <p:nvPr/>
          </p:nvSpPr>
          <p:spPr>
            <a:xfrm>
              <a:off x="2310470" y="2366789"/>
              <a:ext cx="2080342" cy="18507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Develop </a:t>
              </a:r>
            </a:p>
            <a:p>
              <a:pPr algn="ctr"/>
              <a:r>
                <a:rPr lang="en-GB" sz="1200" dirty="0"/>
                <a:t>dataset formats that can allow 'anonymised' results to be collated for data mining on process data from a wide variety of fermentations</a:t>
              </a:r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AF929445-355D-342F-8B0E-410FD9656782}"/>
              </a:ext>
            </a:extLst>
          </p:cNvPr>
          <p:cNvGrpSpPr/>
          <p:nvPr/>
        </p:nvGrpSpPr>
        <p:grpSpPr>
          <a:xfrm>
            <a:off x="2151475" y="2759611"/>
            <a:ext cx="1908000" cy="972000"/>
            <a:chOff x="2169828" y="2443778"/>
            <a:chExt cx="2396920" cy="1298872"/>
          </a:xfrm>
        </p:grpSpPr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4B7E6BE1-8A4E-9BB7-F6AD-639ED80E75E8}"/>
                </a:ext>
              </a:extLst>
            </p:cNvPr>
            <p:cNvSpPr/>
            <p:nvPr/>
          </p:nvSpPr>
          <p:spPr>
            <a:xfrm>
              <a:off x="2169828" y="2443778"/>
              <a:ext cx="2396920" cy="129887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5431394-D903-5E2D-40C5-CCCD8ADE22E6}"/>
                </a:ext>
              </a:extLst>
            </p:cNvPr>
            <p:cNvSpPr txBox="1"/>
            <p:nvPr/>
          </p:nvSpPr>
          <p:spPr>
            <a:xfrm>
              <a:off x="2215027" y="2536927"/>
              <a:ext cx="2306466" cy="11104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Transparent </a:t>
              </a:r>
            </a:p>
            <a:p>
              <a:pPr algn="ctr"/>
              <a:r>
                <a:rPr lang="en-GB" sz="1200" dirty="0"/>
                <a:t>reporting that facilitates comparison and sharing of data/ practice</a:t>
              </a:r>
            </a:p>
          </p:txBody>
        </p: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065CBA22-6AC2-8730-E797-0020EA98DF0A}"/>
              </a:ext>
            </a:extLst>
          </p:cNvPr>
          <p:cNvGrpSpPr/>
          <p:nvPr/>
        </p:nvGrpSpPr>
        <p:grpSpPr>
          <a:xfrm>
            <a:off x="8258037" y="4809776"/>
            <a:ext cx="1727999" cy="935999"/>
            <a:chOff x="2312298" y="2457987"/>
            <a:chExt cx="2170793" cy="1250766"/>
          </a:xfrm>
        </p:grpSpPr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41C027B7-F261-E900-D9AB-D04325EAA75C}"/>
                </a:ext>
              </a:extLst>
            </p:cNvPr>
            <p:cNvSpPr/>
            <p:nvPr/>
          </p:nvSpPr>
          <p:spPr>
            <a:xfrm>
              <a:off x="2312298" y="2457987"/>
              <a:ext cx="2170793" cy="125076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14F47059-5159-38F2-24E0-9BB7997DAF34}"/>
                </a:ext>
              </a:extLst>
            </p:cNvPr>
            <p:cNvSpPr txBox="1"/>
            <p:nvPr/>
          </p:nvSpPr>
          <p:spPr>
            <a:xfrm>
              <a:off x="2402754" y="2525325"/>
              <a:ext cx="1944670" cy="11104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Honest/open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discussion of what bioprocess/ product to focus on</a:t>
              </a: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0186FBE9-A720-C8BD-11EF-0CEF596E158D}"/>
              </a:ext>
            </a:extLst>
          </p:cNvPr>
          <p:cNvGrpSpPr/>
          <p:nvPr/>
        </p:nvGrpSpPr>
        <p:grpSpPr>
          <a:xfrm>
            <a:off x="7845742" y="6332994"/>
            <a:ext cx="1584000" cy="900000"/>
            <a:chOff x="2401342" y="2543241"/>
            <a:chExt cx="1989895" cy="1202661"/>
          </a:xfrm>
        </p:grpSpPr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CBDBD5A8-97F1-6ACC-9608-98D96E15FC74}"/>
                </a:ext>
              </a:extLst>
            </p:cNvPr>
            <p:cNvSpPr/>
            <p:nvPr/>
          </p:nvSpPr>
          <p:spPr>
            <a:xfrm>
              <a:off x="2401342" y="2543241"/>
              <a:ext cx="1989895" cy="120266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40E7780F-E896-0C30-7670-6165A85595A2}"/>
                </a:ext>
              </a:extLst>
            </p:cNvPr>
            <p:cNvSpPr txBox="1"/>
            <p:nvPr/>
          </p:nvSpPr>
          <p:spPr>
            <a:xfrm>
              <a:off x="2429470" y="2610573"/>
              <a:ext cx="1899445" cy="11104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Mapping of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feedstock availability, composition,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quality</a:t>
              </a: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D3B5B5B9-B12B-FDCF-024E-FD5E2FCA84AD}"/>
              </a:ext>
            </a:extLst>
          </p:cNvPr>
          <p:cNvGrpSpPr/>
          <p:nvPr/>
        </p:nvGrpSpPr>
        <p:grpSpPr>
          <a:xfrm>
            <a:off x="10399090" y="5138869"/>
            <a:ext cx="1584006" cy="792000"/>
            <a:chOff x="2286985" y="2585866"/>
            <a:chExt cx="1989896" cy="1058343"/>
          </a:xfrm>
        </p:grpSpPr>
        <p:sp>
          <p:nvSpPr>
            <p:cNvPr id="247" name="Oval 246">
              <a:extLst>
                <a:ext uri="{FF2B5EF4-FFF2-40B4-BE49-F238E27FC236}">
                  <a16:creationId xmlns:a16="http://schemas.microsoft.com/office/drawing/2014/main" id="{F438111B-991E-393D-F773-C1F8EAD69497}"/>
                </a:ext>
              </a:extLst>
            </p:cNvPr>
            <p:cNvSpPr/>
            <p:nvPr/>
          </p:nvSpPr>
          <p:spPr>
            <a:xfrm>
              <a:off x="2414708" y="2585866"/>
              <a:ext cx="1763765" cy="105834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D6947D18-519C-8BB2-91E7-6B0D856EC74E}"/>
                </a:ext>
              </a:extLst>
            </p:cNvPr>
            <p:cNvSpPr txBox="1"/>
            <p:nvPr/>
          </p:nvSpPr>
          <p:spPr>
            <a:xfrm>
              <a:off x="2286985" y="2710026"/>
              <a:ext cx="1989896" cy="8636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Sustainability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and environmental impacts</a:t>
              </a:r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363C611E-3189-40A0-F7D5-C12F27951966}"/>
              </a:ext>
            </a:extLst>
          </p:cNvPr>
          <p:cNvGrpSpPr/>
          <p:nvPr/>
        </p:nvGrpSpPr>
        <p:grpSpPr>
          <a:xfrm>
            <a:off x="9392735" y="5843283"/>
            <a:ext cx="1260002" cy="612000"/>
            <a:chOff x="2313700" y="2614283"/>
            <a:chExt cx="1582866" cy="817811"/>
          </a:xfrm>
        </p:grpSpPr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9EF4E3A1-43D3-E287-86ED-09CCE4CE4FA4}"/>
                </a:ext>
              </a:extLst>
            </p:cNvPr>
            <p:cNvSpPr/>
            <p:nvPr/>
          </p:nvSpPr>
          <p:spPr>
            <a:xfrm>
              <a:off x="2414713" y="2614283"/>
              <a:ext cx="1356740" cy="817811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0F8C5739-61A8-41B6-FF0B-AA9E96411A83}"/>
                </a:ext>
              </a:extLst>
            </p:cNvPr>
            <p:cNvSpPr txBox="1"/>
            <p:nvPr/>
          </p:nvSpPr>
          <p:spPr>
            <a:xfrm>
              <a:off x="2313700" y="2752654"/>
              <a:ext cx="1582866" cy="6169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Markets &amp; logistics</a:t>
              </a:r>
            </a:p>
          </p:txBody>
        </p: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FFB7098C-720B-CAA0-6CAF-8733B9CA57B3}"/>
              </a:ext>
            </a:extLst>
          </p:cNvPr>
          <p:cNvGrpSpPr/>
          <p:nvPr/>
        </p:nvGrpSpPr>
        <p:grpSpPr>
          <a:xfrm>
            <a:off x="10039590" y="6609344"/>
            <a:ext cx="1511999" cy="855587"/>
            <a:chOff x="2370186" y="2520587"/>
            <a:chExt cx="1899437" cy="1143312"/>
          </a:xfrm>
        </p:grpSpPr>
        <p:sp>
          <p:nvSpPr>
            <p:cNvPr id="259" name="Oval 258">
              <a:extLst>
                <a:ext uri="{FF2B5EF4-FFF2-40B4-BE49-F238E27FC236}">
                  <a16:creationId xmlns:a16="http://schemas.microsoft.com/office/drawing/2014/main" id="{9EF12153-1097-87BA-B4AB-F9F53A542059}"/>
                </a:ext>
              </a:extLst>
            </p:cNvPr>
            <p:cNvSpPr/>
            <p:nvPr/>
          </p:nvSpPr>
          <p:spPr>
            <a:xfrm>
              <a:off x="2370186" y="2557450"/>
              <a:ext cx="1899437" cy="110644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ACFD588A-C5C9-1C39-1895-004080D3996A}"/>
                </a:ext>
              </a:extLst>
            </p:cNvPr>
            <p:cNvSpPr txBox="1"/>
            <p:nvPr/>
          </p:nvSpPr>
          <p:spPr>
            <a:xfrm>
              <a:off x="2411649" y="2520587"/>
              <a:ext cx="1763765" cy="11104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More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coordination </a:t>
              </a:r>
            </a:p>
            <a:p>
              <a:pPr algn="ctr"/>
              <a:r>
                <a:rPr lang="en-GB" sz="1200" dirty="0">
                  <a:solidFill>
                    <a:schemeClr val="bg1"/>
                  </a:solidFill>
                </a:rPr>
                <a:t>between feedstock suppliers</a:t>
              </a:r>
            </a:p>
          </p:txBody>
        </p:sp>
      </p:grp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7A6EBD72-EDE6-E91E-14F3-358E3823755C}"/>
              </a:ext>
            </a:extLst>
          </p:cNvPr>
          <p:cNvGrpSpPr/>
          <p:nvPr/>
        </p:nvGrpSpPr>
        <p:grpSpPr>
          <a:xfrm>
            <a:off x="4363600" y="2579311"/>
            <a:ext cx="2340000" cy="1309692"/>
            <a:chOff x="2109373" y="2469502"/>
            <a:chExt cx="2939620" cy="1750120"/>
          </a:xfrm>
        </p:grpSpPr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47C8E918-E24C-FE28-FDD1-26D27C91AEEE}"/>
                </a:ext>
              </a:extLst>
            </p:cNvPr>
            <p:cNvSpPr/>
            <p:nvPr/>
          </p:nvSpPr>
          <p:spPr>
            <a:xfrm>
              <a:off x="2109373" y="2469502"/>
              <a:ext cx="2939620" cy="1731827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D40BC2D3-8DCA-44E1-DB7C-1EE5C776BED3}"/>
                </a:ext>
              </a:extLst>
            </p:cNvPr>
            <p:cNvSpPr txBox="1"/>
            <p:nvPr/>
          </p:nvSpPr>
          <p:spPr>
            <a:xfrm>
              <a:off x="2215025" y="2584003"/>
              <a:ext cx="2668270" cy="16356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Hyper-specialisation </a:t>
              </a:r>
            </a:p>
            <a:p>
              <a:pPr algn="ctr"/>
              <a:r>
                <a:rPr lang="en-GB" sz="1200" dirty="0"/>
                <a:t>super-incentivised. Knowledge silos. We need generalists who speak engineering, biology, programming and </a:t>
              </a:r>
            </a:p>
            <a:p>
              <a:pPr algn="ctr"/>
              <a:r>
                <a:rPr lang="en-GB" sz="1200" dirty="0"/>
                <a:t>economics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284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C7113322-85D1-A117-11B7-84AF380EDD44}"/>
              </a:ext>
            </a:extLst>
          </p:cNvPr>
          <p:cNvSpPr/>
          <p:nvPr/>
        </p:nvSpPr>
        <p:spPr>
          <a:xfrm>
            <a:off x="355082" y="838200"/>
            <a:ext cx="11489253" cy="593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5AD0024-BE17-B88F-B289-29DA1D4BB17F}"/>
              </a:ext>
            </a:extLst>
          </p:cNvPr>
          <p:cNvGrpSpPr/>
          <p:nvPr/>
        </p:nvGrpSpPr>
        <p:grpSpPr bwMode="ltGray">
          <a:xfrm flipV="1">
            <a:off x="801292" y="5104117"/>
            <a:ext cx="1764000" cy="1008000"/>
            <a:chOff x="2080613" y="2037644"/>
            <a:chExt cx="3114404" cy="1377603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DD16920-AAF3-9D1A-5DFA-3D51487B4511}"/>
                </a:ext>
              </a:extLst>
            </p:cNvPr>
            <p:cNvSpPr/>
            <p:nvPr/>
          </p:nvSpPr>
          <p:spPr bwMode="ltGray">
            <a:xfrm>
              <a:off x="2119801" y="2037644"/>
              <a:ext cx="3050845" cy="1377603"/>
            </a:xfrm>
            <a:prstGeom prst="ellipse">
              <a:avLst/>
            </a:prstGeom>
            <a:solidFill>
              <a:srgbClr val="3D128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6C67A5-477D-2BEB-9C27-1015253EA1DD}"/>
                </a:ext>
              </a:extLst>
            </p:cNvPr>
            <p:cNvSpPr txBox="1"/>
            <p:nvPr/>
          </p:nvSpPr>
          <p:spPr bwMode="ltGray">
            <a:xfrm flipV="1">
              <a:off x="2080613" y="2166883"/>
              <a:ext cx="3114404" cy="11356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Exploration of </a:t>
              </a:r>
            </a:p>
            <a:p>
              <a:pPr algn="ctr"/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more diverse (i.e. non-</a:t>
              </a:r>
            </a:p>
            <a:p>
              <a:pPr algn="ctr"/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ea typeface="Calibri" panose="020F0502020204030204" pitchFamily="34" charset="0"/>
                  <a:cs typeface="Calibri" panose="020F0502020204030204" pitchFamily="34" charset="0"/>
                </a:rPr>
                <a:t>model) microbial species &amp; communities</a:t>
              </a:r>
              <a:endParaRPr lang="en-GB" sz="12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A4CD7BC-F6B5-5379-3214-E3DACDA53A36}"/>
              </a:ext>
            </a:extLst>
          </p:cNvPr>
          <p:cNvGrpSpPr/>
          <p:nvPr/>
        </p:nvGrpSpPr>
        <p:grpSpPr bwMode="ltGray">
          <a:xfrm flipV="1">
            <a:off x="2000341" y="3817221"/>
            <a:ext cx="1872000" cy="1296000"/>
            <a:chOff x="2078540" y="1951303"/>
            <a:chExt cx="3305090" cy="177119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7F8C0C3-9E3B-FC4A-3F87-56A4BD0DBD1B}"/>
                </a:ext>
              </a:extLst>
            </p:cNvPr>
            <p:cNvSpPr/>
            <p:nvPr/>
          </p:nvSpPr>
          <p:spPr bwMode="ltGray">
            <a:xfrm>
              <a:off x="2078540" y="1951303"/>
              <a:ext cx="3305090" cy="1771199"/>
            </a:xfrm>
            <a:prstGeom prst="ellipse">
              <a:avLst/>
            </a:prstGeom>
            <a:solidFill>
              <a:srgbClr val="3D128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3B56F38-5CDC-864C-E420-4D44E4BABB63}"/>
                </a:ext>
              </a:extLst>
            </p:cNvPr>
            <p:cNvSpPr txBox="1"/>
            <p:nvPr/>
          </p:nvSpPr>
          <p:spPr bwMode="ltGray">
            <a:xfrm flipV="1">
              <a:off x="2181513" y="2140152"/>
              <a:ext cx="3114412" cy="14525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Systems biology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 unique microbes and microbial communities, &amp; metabolic responses to their environment 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279217F-D8AC-C84D-0968-7C8DB539E3AE}"/>
              </a:ext>
            </a:extLst>
          </p:cNvPr>
          <p:cNvGrpSpPr/>
          <p:nvPr/>
        </p:nvGrpSpPr>
        <p:grpSpPr bwMode="ltGray">
          <a:xfrm flipV="1">
            <a:off x="1371242" y="2625789"/>
            <a:ext cx="1692000" cy="1116000"/>
            <a:chOff x="2268314" y="2085300"/>
            <a:chExt cx="2987294" cy="1574404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DA9FB0E-1CF4-8110-C77A-FED1FAB7FE9F}"/>
                </a:ext>
              </a:extLst>
            </p:cNvPr>
            <p:cNvSpPr/>
            <p:nvPr/>
          </p:nvSpPr>
          <p:spPr bwMode="ltGray">
            <a:xfrm>
              <a:off x="2268314" y="2085300"/>
              <a:ext cx="2987294" cy="1574404"/>
            </a:xfrm>
            <a:prstGeom prst="ellipse">
              <a:avLst/>
            </a:prstGeom>
            <a:solidFill>
              <a:srgbClr val="3D128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8D9D24F-EE2B-F5BA-C47E-65ECE8257F6E}"/>
                </a:ext>
              </a:extLst>
            </p:cNvPr>
            <p:cNvSpPr txBox="1"/>
            <p:nvPr/>
          </p:nvSpPr>
          <p:spPr bwMode="ltGray">
            <a:xfrm flipV="1">
              <a:off x="2331873" y="2171676"/>
              <a:ext cx="2860175" cy="14220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Data for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development of multi-scale mechanistic and predictive modelling tools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B8F322-0F40-0900-188F-53C7AAB1BC8C}"/>
              </a:ext>
            </a:extLst>
          </p:cNvPr>
          <p:cNvGrpSpPr/>
          <p:nvPr/>
        </p:nvGrpSpPr>
        <p:grpSpPr bwMode="ltGray">
          <a:xfrm flipV="1">
            <a:off x="2630158" y="5263526"/>
            <a:ext cx="1584000" cy="1116000"/>
            <a:chOff x="2353826" y="1996969"/>
            <a:chExt cx="2796612" cy="1525202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CD251DD-89D2-C163-3C6D-63517B86E99A}"/>
                </a:ext>
              </a:extLst>
            </p:cNvPr>
            <p:cNvSpPr/>
            <p:nvPr/>
          </p:nvSpPr>
          <p:spPr bwMode="ltGray">
            <a:xfrm>
              <a:off x="2353826" y="1996969"/>
              <a:ext cx="2796612" cy="1525202"/>
            </a:xfrm>
            <a:prstGeom prst="ellipse">
              <a:avLst/>
            </a:prstGeom>
            <a:solidFill>
              <a:srgbClr val="3D128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5DCAB4E-7AC6-D861-F98F-228A57976E14}"/>
                </a:ext>
              </a:extLst>
            </p:cNvPr>
            <p:cNvSpPr txBox="1"/>
            <p:nvPr/>
          </p:nvSpPr>
          <p:spPr bwMode="ltGray">
            <a:xfrm flipV="1">
              <a:off x="2520251" y="2098079"/>
              <a:ext cx="2478816" cy="118503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Gas-liquid-biomass interactions and microbial inhibition mechanisms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723780-5FA9-ED4E-CB58-D5205DBBB45A}"/>
              </a:ext>
            </a:extLst>
          </p:cNvPr>
          <p:cNvGrpSpPr/>
          <p:nvPr/>
        </p:nvGrpSpPr>
        <p:grpSpPr bwMode="invGray">
          <a:xfrm flipV="1">
            <a:off x="4723077" y="1928051"/>
            <a:ext cx="1657843" cy="900000"/>
            <a:chOff x="2280406" y="2053955"/>
            <a:chExt cx="2926985" cy="1230003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0D439FF-44B7-0A2A-66D6-668BAEF324C5}"/>
                </a:ext>
              </a:extLst>
            </p:cNvPr>
            <p:cNvSpPr/>
            <p:nvPr/>
          </p:nvSpPr>
          <p:spPr bwMode="invGray">
            <a:xfrm>
              <a:off x="2280406" y="2053955"/>
              <a:ext cx="2860174" cy="1230003"/>
            </a:xfrm>
            <a:prstGeom prst="ellipse">
              <a:avLst/>
            </a:prstGeom>
            <a:solidFill>
              <a:srgbClr val="8E22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6A03A43-94A6-CD46-F1A8-28F366C0ECE2}"/>
                </a:ext>
              </a:extLst>
            </p:cNvPr>
            <p:cNvSpPr txBox="1"/>
            <p:nvPr/>
          </p:nvSpPr>
          <p:spPr bwMode="invGray">
            <a:xfrm flipV="1">
              <a:off x="2283660" y="2179803"/>
              <a:ext cx="2923731" cy="917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Effective designs for bioreactor manufacture and operation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165CB36-4E20-A9BC-43D9-B881629A6655}"/>
              </a:ext>
            </a:extLst>
          </p:cNvPr>
          <p:cNvGrpSpPr/>
          <p:nvPr/>
        </p:nvGrpSpPr>
        <p:grpSpPr bwMode="invGray">
          <a:xfrm flipV="1">
            <a:off x="3379999" y="2635561"/>
            <a:ext cx="1764000" cy="1296002"/>
            <a:chOff x="2155676" y="2038776"/>
            <a:chExt cx="3114411" cy="1771204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1FCCB36-CDC4-86C0-076D-4CCDBDCDF78E}"/>
                </a:ext>
              </a:extLst>
            </p:cNvPr>
            <p:cNvSpPr/>
            <p:nvPr/>
          </p:nvSpPr>
          <p:spPr bwMode="invGray">
            <a:xfrm>
              <a:off x="2155676" y="2038776"/>
              <a:ext cx="3114411" cy="1771204"/>
            </a:xfrm>
            <a:prstGeom prst="ellipse">
              <a:avLst/>
            </a:prstGeom>
            <a:solidFill>
              <a:srgbClr val="8E22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996D4F7-0EF6-BA3B-1BA3-C6D38C351E51}"/>
                </a:ext>
              </a:extLst>
            </p:cNvPr>
            <p:cNvSpPr txBox="1"/>
            <p:nvPr/>
          </p:nvSpPr>
          <p:spPr bwMode="invGray">
            <a:xfrm flipV="1">
              <a:off x="2206241" y="2240875"/>
              <a:ext cx="2987292" cy="14525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Multi-scale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mechanistic models, including metabolic and hydrodynamic aspects, to de-risk scale up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1BE30F-4702-7B20-413A-26402979CAFF}"/>
              </a:ext>
            </a:extLst>
          </p:cNvPr>
          <p:cNvGrpSpPr/>
          <p:nvPr/>
        </p:nvGrpSpPr>
        <p:grpSpPr bwMode="invGray">
          <a:xfrm flipV="1">
            <a:off x="4335286" y="5512187"/>
            <a:ext cx="1771049" cy="1115998"/>
            <a:chOff x="2148949" y="2003458"/>
            <a:chExt cx="3126857" cy="15252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2A61ABD-76BF-5F29-49B3-12BB91AFAC14}"/>
                </a:ext>
              </a:extLst>
            </p:cNvPr>
            <p:cNvSpPr/>
            <p:nvPr/>
          </p:nvSpPr>
          <p:spPr bwMode="invGray">
            <a:xfrm>
              <a:off x="2148949" y="2003458"/>
              <a:ext cx="3050853" cy="1525206"/>
            </a:xfrm>
            <a:prstGeom prst="ellipse">
              <a:avLst/>
            </a:prstGeom>
            <a:solidFill>
              <a:srgbClr val="8E22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675C5C0-6F5F-375A-0A56-220F2D8FF22E}"/>
                </a:ext>
              </a:extLst>
            </p:cNvPr>
            <p:cNvSpPr txBox="1"/>
            <p:nvPr/>
          </p:nvSpPr>
          <p:spPr bwMode="invGray">
            <a:xfrm flipV="1">
              <a:off x="2161396" y="2137173"/>
              <a:ext cx="3114410" cy="13284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Rheology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complex multiphase liquids and its influence on gas &amp; mass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transfer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1971372-AF37-94BA-F357-DE10A479CBD9}"/>
              </a:ext>
            </a:extLst>
          </p:cNvPr>
          <p:cNvGrpSpPr/>
          <p:nvPr/>
        </p:nvGrpSpPr>
        <p:grpSpPr bwMode="invGray">
          <a:xfrm flipV="1">
            <a:off x="5355005" y="3017281"/>
            <a:ext cx="1946152" cy="1224000"/>
            <a:chOff x="2173610" y="1892388"/>
            <a:chExt cx="3436000" cy="1672794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293DD3D-6AF1-7D3C-5684-7FB7D3073CF0}"/>
                </a:ext>
              </a:extLst>
            </p:cNvPr>
            <p:cNvSpPr/>
            <p:nvPr/>
          </p:nvSpPr>
          <p:spPr bwMode="invGray">
            <a:xfrm>
              <a:off x="2173610" y="1892388"/>
              <a:ext cx="3432201" cy="1672794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77D37B9-6913-31CF-87E8-15ADDA1C0642}"/>
                </a:ext>
              </a:extLst>
            </p:cNvPr>
            <p:cNvSpPr txBox="1"/>
            <p:nvPr/>
          </p:nvSpPr>
          <p:spPr bwMode="invGray">
            <a:xfrm flipV="1">
              <a:off x="2304528" y="1943120"/>
              <a:ext cx="3305082" cy="14525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Scale-up studies,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including influence of scale effects and development of reliable scale-down models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D4C8B3-F712-9E2C-D389-2BA63AC7FE54}"/>
              </a:ext>
            </a:extLst>
          </p:cNvPr>
          <p:cNvGrpSpPr/>
          <p:nvPr/>
        </p:nvGrpSpPr>
        <p:grpSpPr bwMode="invGray">
          <a:xfrm flipV="1">
            <a:off x="7692882" y="5233941"/>
            <a:ext cx="1656000" cy="1008000"/>
            <a:chOff x="2013962" y="1824944"/>
            <a:chExt cx="2923729" cy="137759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BB0F4DD-4B32-4C82-2990-71E9D56998CD}"/>
                </a:ext>
              </a:extLst>
            </p:cNvPr>
            <p:cNvSpPr/>
            <p:nvPr/>
          </p:nvSpPr>
          <p:spPr bwMode="invGray">
            <a:xfrm>
              <a:off x="2013962" y="1824944"/>
              <a:ext cx="2923729" cy="1377598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88F3FC9-596A-5317-4E51-084487F03CD9}"/>
                </a:ext>
              </a:extLst>
            </p:cNvPr>
            <p:cNvSpPr txBox="1"/>
            <p:nvPr/>
          </p:nvSpPr>
          <p:spPr bwMode="invGray">
            <a:xfrm flipV="1">
              <a:off x="2199448" y="1851254"/>
              <a:ext cx="2542371" cy="11807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Feedstock mapping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&amp; characterisation of production facilities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D2ADAD7-83AC-5D26-2B73-83014BF8A079}"/>
              </a:ext>
            </a:extLst>
          </p:cNvPr>
          <p:cNvGrpSpPr/>
          <p:nvPr/>
        </p:nvGrpSpPr>
        <p:grpSpPr bwMode="invGray">
          <a:xfrm flipV="1">
            <a:off x="7502807" y="3797815"/>
            <a:ext cx="1583999" cy="1152003"/>
            <a:chOff x="2191546" y="1816615"/>
            <a:chExt cx="2796610" cy="157439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F6A73374-6AF8-898C-3887-078769CC9A15}"/>
                </a:ext>
              </a:extLst>
            </p:cNvPr>
            <p:cNvSpPr/>
            <p:nvPr/>
          </p:nvSpPr>
          <p:spPr bwMode="invGray">
            <a:xfrm>
              <a:off x="2191546" y="1816615"/>
              <a:ext cx="2796610" cy="1574398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C7AF329-957A-E8AF-340A-2A0A515316BE}"/>
                </a:ext>
              </a:extLst>
            </p:cNvPr>
            <p:cNvSpPr txBox="1"/>
            <p:nvPr/>
          </p:nvSpPr>
          <p:spPr bwMode="invGray">
            <a:xfrm flipV="1">
              <a:off x="2231735" y="1886250"/>
              <a:ext cx="2733049" cy="14525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integration and optimisation with up, down &amp; </a:t>
              </a:r>
              <a:r>
                <a:rPr lang="en-GB" sz="1200" dirty="0" err="1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sidestream</a:t>
              </a: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components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4F573D8-9383-271B-26BE-F693A5776782}"/>
              </a:ext>
            </a:extLst>
          </p:cNvPr>
          <p:cNvGrpSpPr/>
          <p:nvPr/>
        </p:nvGrpSpPr>
        <p:grpSpPr bwMode="invGray">
          <a:xfrm flipV="1">
            <a:off x="10332336" y="3811398"/>
            <a:ext cx="1511999" cy="1224002"/>
            <a:chOff x="2181200" y="1899927"/>
            <a:chExt cx="2669490" cy="1672799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500D1DB-D639-4E37-3590-032A3F60B65E}"/>
                </a:ext>
              </a:extLst>
            </p:cNvPr>
            <p:cNvSpPr/>
            <p:nvPr/>
          </p:nvSpPr>
          <p:spPr bwMode="invGray">
            <a:xfrm>
              <a:off x="2239980" y="1899927"/>
              <a:ext cx="2542374" cy="1672799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E51D108-87CA-8A6B-8CFB-BF908FCC29EE}"/>
                </a:ext>
              </a:extLst>
            </p:cNvPr>
            <p:cNvSpPr txBox="1"/>
            <p:nvPr/>
          </p:nvSpPr>
          <p:spPr bwMode="invGray">
            <a:xfrm flipV="1">
              <a:off x="2181200" y="2004607"/>
              <a:ext cx="2669490" cy="145257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Support for economic and business models to improve investor confidence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7239A7E-2A02-03C3-9736-491260F3FCA6}"/>
              </a:ext>
            </a:extLst>
          </p:cNvPr>
          <p:cNvGrpSpPr/>
          <p:nvPr/>
        </p:nvGrpSpPr>
        <p:grpSpPr>
          <a:xfrm flipV="1">
            <a:off x="10167261" y="2091787"/>
            <a:ext cx="1440000" cy="1188001"/>
            <a:chOff x="2281238" y="1899927"/>
            <a:chExt cx="2542375" cy="1623599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66F4278-F994-A572-BAF1-D1EAA98FC676}"/>
                </a:ext>
              </a:extLst>
            </p:cNvPr>
            <p:cNvSpPr/>
            <p:nvPr/>
          </p:nvSpPr>
          <p:spPr>
            <a:xfrm>
              <a:off x="2281238" y="1899927"/>
              <a:ext cx="2542375" cy="162359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D128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BBF6309-C247-7701-95E5-D0C3779F0E1F}"/>
                </a:ext>
              </a:extLst>
            </p:cNvPr>
            <p:cNvSpPr txBox="1"/>
            <p:nvPr/>
          </p:nvSpPr>
          <p:spPr>
            <a:xfrm flipV="1">
              <a:off x="2342952" y="1958461"/>
              <a:ext cx="2415256" cy="145256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More agile arrangements for university/industry collaboration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IP</a:t>
              </a:r>
              <a:endParaRPr lang="en-GB" sz="1200" kern="100" dirty="0">
                <a:solidFill>
                  <a:srgbClr val="3D1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719DCF5-7DAF-5546-8566-ADFF77CB9C0A}"/>
              </a:ext>
            </a:extLst>
          </p:cNvPr>
          <p:cNvGrpSpPr/>
          <p:nvPr/>
        </p:nvGrpSpPr>
        <p:grpSpPr>
          <a:xfrm flipV="1">
            <a:off x="6443261" y="1425211"/>
            <a:ext cx="1440000" cy="1224002"/>
            <a:chOff x="2370929" y="1927697"/>
            <a:chExt cx="2542373" cy="1672800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CFAB687-2A16-C685-5444-018C391DFF7E}"/>
                </a:ext>
              </a:extLst>
            </p:cNvPr>
            <p:cNvSpPr/>
            <p:nvPr/>
          </p:nvSpPr>
          <p:spPr>
            <a:xfrm>
              <a:off x="2370929" y="1927697"/>
              <a:ext cx="2542373" cy="1672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D128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4509365-57AF-4AC9-517E-A0CD275BD055}"/>
                </a:ext>
              </a:extLst>
            </p:cNvPr>
            <p:cNvSpPr txBox="1"/>
            <p:nvPr/>
          </p:nvSpPr>
          <p:spPr>
            <a:xfrm flipV="1">
              <a:off x="2491575" y="2043552"/>
              <a:ext cx="2288136" cy="14760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Increased support for scale-up (construction of and access to facilities) </a:t>
              </a:r>
              <a:endParaRPr lang="en-GB" sz="1200" kern="100" dirty="0">
                <a:solidFill>
                  <a:srgbClr val="3D1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C929F7B-E525-2BA6-F18E-E81AD7B91A0D}"/>
              </a:ext>
            </a:extLst>
          </p:cNvPr>
          <p:cNvGrpSpPr/>
          <p:nvPr/>
        </p:nvGrpSpPr>
        <p:grpSpPr>
          <a:xfrm flipV="1">
            <a:off x="8044826" y="966377"/>
            <a:ext cx="1260570" cy="828001"/>
            <a:chOff x="2496495" y="1941582"/>
            <a:chExt cx="2225584" cy="11316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DBE8D17-49F2-393F-4124-1333BF888854}"/>
                </a:ext>
              </a:extLst>
            </p:cNvPr>
            <p:cNvSpPr/>
            <p:nvPr/>
          </p:nvSpPr>
          <p:spPr>
            <a:xfrm>
              <a:off x="2496495" y="1941582"/>
              <a:ext cx="2224576" cy="11316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D128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8523151-CF01-DB1A-4E25-DD6C2905A4CD}"/>
                </a:ext>
              </a:extLst>
            </p:cNvPr>
            <p:cNvSpPr txBox="1"/>
            <p:nvPr/>
          </p:nvSpPr>
          <p:spPr>
            <a:xfrm flipV="1">
              <a:off x="2497503" y="2054660"/>
              <a:ext cx="2224576" cy="9175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Follow-up to assess progress on challenges</a:t>
              </a:r>
              <a:endParaRPr lang="en-GB" sz="1200" kern="100" dirty="0">
                <a:solidFill>
                  <a:srgbClr val="3D1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7822C3D-98B9-CCCF-681B-58D2C164F6EE}"/>
              </a:ext>
            </a:extLst>
          </p:cNvPr>
          <p:cNvGrpSpPr/>
          <p:nvPr/>
        </p:nvGrpSpPr>
        <p:grpSpPr>
          <a:xfrm flipV="1">
            <a:off x="8514270" y="1843465"/>
            <a:ext cx="1548000" cy="1116011"/>
            <a:chOff x="2602326" y="2040170"/>
            <a:chExt cx="2733049" cy="15252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996B92E-A8E1-CCA5-15E5-E5791EBF2A16}"/>
                </a:ext>
              </a:extLst>
            </p:cNvPr>
            <p:cNvSpPr/>
            <p:nvPr/>
          </p:nvSpPr>
          <p:spPr>
            <a:xfrm>
              <a:off x="2602326" y="2040170"/>
              <a:ext cx="2733049" cy="15252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D128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265BAA2-52B8-89F2-1338-B72825D52A41}"/>
                </a:ext>
              </a:extLst>
            </p:cNvPr>
            <p:cNvSpPr txBox="1"/>
            <p:nvPr/>
          </p:nvSpPr>
          <p:spPr>
            <a:xfrm flipV="1">
              <a:off x="2675921" y="2077947"/>
              <a:ext cx="2605930" cy="1452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Initiatives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 better data accessibility and sharing of expertise/ facilities</a:t>
              </a:r>
              <a:endParaRPr lang="en-GB" sz="1200" kern="100" dirty="0">
                <a:solidFill>
                  <a:srgbClr val="3D1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3FD5CFF-AC8E-26BC-5274-CB84B2BCD945}"/>
              </a:ext>
            </a:extLst>
          </p:cNvPr>
          <p:cNvGrpSpPr/>
          <p:nvPr/>
        </p:nvGrpSpPr>
        <p:grpSpPr bwMode="invGray">
          <a:xfrm flipV="1">
            <a:off x="9163066" y="4549810"/>
            <a:ext cx="1259997" cy="864001"/>
            <a:chOff x="2203659" y="1956855"/>
            <a:chExt cx="2224576" cy="1180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C0A4382-5064-73DB-31A2-4DDC0DF8A5F9}"/>
                </a:ext>
              </a:extLst>
            </p:cNvPr>
            <p:cNvSpPr/>
            <p:nvPr/>
          </p:nvSpPr>
          <p:spPr bwMode="invGray">
            <a:xfrm>
              <a:off x="2263299" y="1956855"/>
              <a:ext cx="2097461" cy="1180800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836B74A-8DD8-92E6-D2A9-1A9E16D84D4E}"/>
                </a:ext>
              </a:extLst>
            </p:cNvPr>
            <p:cNvSpPr txBox="1"/>
            <p:nvPr/>
          </p:nvSpPr>
          <p:spPr bwMode="invGray">
            <a:xfrm flipV="1">
              <a:off x="2203659" y="2130517"/>
              <a:ext cx="2224576" cy="9174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Product selection and diversification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0A82DF9-C12C-25B3-7E42-67A8CF45D62C}"/>
              </a:ext>
            </a:extLst>
          </p:cNvPr>
          <p:cNvGrpSpPr/>
          <p:nvPr/>
        </p:nvGrpSpPr>
        <p:grpSpPr>
          <a:xfrm flipV="1">
            <a:off x="7219501" y="2663673"/>
            <a:ext cx="1584001" cy="1008006"/>
            <a:chOff x="2463420" y="1913812"/>
            <a:chExt cx="2796618" cy="1377602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73BB779-78B2-3C2B-9096-5A3FE51E8459}"/>
                </a:ext>
              </a:extLst>
            </p:cNvPr>
            <p:cNvSpPr/>
            <p:nvPr/>
          </p:nvSpPr>
          <p:spPr>
            <a:xfrm>
              <a:off x="2550304" y="1913812"/>
              <a:ext cx="2669497" cy="137760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D128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B61FCF2-730B-1509-6F9A-B112E144AFDC}"/>
                </a:ext>
              </a:extLst>
            </p:cNvPr>
            <p:cNvSpPr txBox="1"/>
            <p:nvPr/>
          </p:nvSpPr>
          <p:spPr>
            <a:xfrm flipV="1">
              <a:off x="2463420" y="1995146"/>
              <a:ext cx="2796618" cy="11850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Cross-sector &amp;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rgbClr val="3D1284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cross-remit funding for interdisciplinary collaboration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BB1AC28-6300-D0CB-808D-1D6443DEC533}"/>
              </a:ext>
            </a:extLst>
          </p:cNvPr>
          <p:cNvGrpSpPr/>
          <p:nvPr/>
        </p:nvGrpSpPr>
        <p:grpSpPr bwMode="invGray">
          <a:xfrm flipV="1">
            <a:off x="4028838" y="4056752"/>
            <a:ext cx="1656000" cy="1224002"/>
            <a:chOff x="2180138" y="2075381"/>
            <a:chExt cx="2923734" cy="1672803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CC7C8FE-20B8-47D8-B732-94A2F6D9BC1A}"/>
                </a:ext>
              </a:extLst>
            </p:cNvPr>
            <p:cNvSpPr/>
            <p:nvPr/>
          </p:nvSpPr>
          <p:spPr bwMode="invGray">
            <a:xfrm>
              <a:off x="2180138" y="2075381"/>
              <a:ext cx="2923734" cy="1672803"/>
            </a:xfrm>
            <a:prstGeom prst="ellipse">
              <a:avLst/>
            </a:prstGeom>
            <a:solidFill>
              <a:srgbClr val="8E22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A6F7DC2C-AE7A-5F69-EB34-13ED6B92511D}"/>
                </a:ext>
              </a:extLst>
            </p:cNvPr>
            <p:cNvSpPr txBox="1"/>
            <p:nvPr/>
          </p:nvSpPr>
          <p:spPr bwMode="invGray">
            <a:xfrm flipV="1">
              <a:off x="2273102" y="2190964"/>
              <a:ext cx="2733055" cy="14525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Hydrodynamics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of bioreactor mixing and mass transfer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for process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intensification</a:t>
              </a:r>
              <a:endParaRPr lang="en-GB" sz="12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15709A5-ADA8-89B3-1092-B24785DCA691}"/>
              </a:ext>
            </a:extLst>
          </p:cNvPr>
          <p:cNvCxnSpPr>
            <a:cxnSpLocks/>
            <a:stCxn id="3" idx="5"/>
          </p:cNvCxnSpPr>
          <p:nvPr/>
        </p:nvCxnSpPr>
        <p:spPr>
          <a:xfrm flipV="1">
            <a:off x="2298428" y="5000051"/>
            <a:ext cx="146801" cy="25168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1DD3420-AC28-1111-D4DC-C622AF7A03F9}"/>
              </a:ext>
            </a:extLst>
          </p:cNvPr>
          <p:cNvCxnSpPr>
            <a:cxnSpLocks/>
            <a:stCxn id="3" idx="3"/>
            <a:endCxn id="103" idx="4"/>
          </p:cNvCxnSpPr>
          <p:nvPr/>
        </p:nvCxnSpPr>
        <p:spPr>
          <a:xfrm flipV="1">
            <a:off x="1076548" y="5042847"/>
            <a:ext cx="68262" cy="20888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D486DB2-A8D8-F066-A3B6-8E2DC1CF46AD}"/>
              </a:ext>
            </a:extLst>
          </p:cNvPr>
          <p:cNvCxnSpPr>
            <a:cxnSpLocks/>
            <a:stCxn id="103" idx="6"/>
            <a:endCxn id="6" idx="2"/>
          </p:cNvCxnSpPr>
          <p:nvPr/>
        </p:nvCxnSpPr>
        <p:spPr>
          <a:xfrm>
            <a:off x="1902741" y="4358847"/>
            <a:ext cx="97600" cy="10637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77E9107-F2D2-8434-373E-42876410D31B}"/>
              </a:ext>
            </a:extLst>
          </p:cNvPr>
          <p:cNvCxnSpPr>
            <a:cxnSpLocks/>
            <a:stCxn id="6" idx="0"/>
            <a:endCxn id="12" idx="3"/>
          </p:cNvCxnSpPr>
          <p:nvPr/>
        </p:nvCxnSpPr>
        <p:spPr>
          <a:xfrm flipH="1">
            <a:off x="2862129" y="5113221"/>
            <a:ext cx="74212" cy="31373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786C2D5-85F5-9578-266B-E448950A8286}"/>
              </a:ext>
            </a:extLst>
          </p:cNvPr>
          <p:cNvCxnSpPr>
            <a:cxnSpLocks/>
            <a:stCxn id="9" idx="0"/>
            <a:endCxn id="6" idx="3"/>
          </p:cNvCxnSpPr>
          <p:nvPr/>
        </p:nvCxnSpPr>
        <p:spPr>
          <a:xfrm>
            <a:off x="2217242" y="3741789"/>
            <a:ext cx="57247" cy="26522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08A8CEEF-1494-8646-1171-1CD7DDC9E7F4}"/>
              </a:ext>
            </a:extLst>
          </p:cNvPr>
          <p:cNvCxnSpPr>
            <a:cxnSpLocks/>
            <a:stCxn id="54" idx="4"/>
            <a:endCxn id="18" idx="7"/>
          </p:cNvCxnSpPr>
          <p:nvPr/>
        </p:nvCxnSpPr>
        <p:spPr>
          <a:xfrm flipV="1">
            <a:off x="4856838" y="3741768"/>
            <a:ext cx="28829" cy="31498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0270DF-06D6-B645-96AC-F2681B70F9D3}"/>
              </a:ext>
            </a:extLst>
          </p:cNvPr>
          <p:cNvCxnSpPr>
            <a:cxnSpLocks/>
            <a:stCxn id="9" idx="6"/>
            <a:endCxn id="18" idx="2"/>
          </p:cNvCxnSpPr>
          <p:nvPr/>
        </p:nvCxnSpPr>
        <p:spPr>
          <a:xfrm>
            <a:off x="3063242" y="3183789"/>
            <a:ext cx="316757" cy="9977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F7B4DD5-3C82-260E-DA47-F77DC3922E4A}"/>
              </a:ext>
            </a:extLst>
          </p:cNvPr>
          <p:cNvCxnSpPr>
            <a:cxnSpLocks/>
            <a:stCxn id="6" idx="5"/>
            <a:endCxn id="18" idx="1"/>
          </p:cNvCxnSpPr>
          <p:nvPr/>
        </p:nvCxnSpPr>
        <p:spPr>
          <a:xfrm flipV="1">
            <a:off x="3598193" y="3741768"/>
            <a:ext cx="40138" cy="26524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1BF1C92-6D2E-7628-CCFA-C5D15DC40F3A}"/>
              </a:ext>
            </a:extLst>
          </p:cNvPr>
          <p:cNvCxnSpPr>
            <a:cxnSpLocks/>
            <a:stCxn id="54" idx="0"/>
            <a:endCxn id="21" idx="4"/>
          </p:cNvCxnSpPr>
          <p:nvPr/>
        </p:nvCxnSpPr>
        <p:spPr>
          <a:xfrm>
            <a:off x="4856838" y="5280754"/>
            <a:ext cx="342448" cy="23142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CAE88CA-26DC-D1C2-5476-D895C953E113}"/>
              </a:ext>
            </a:extLst>
          </p:cNvPr>
          <p:cNvCxnSpPr>
            <a:cxnSpLocks/>
            <a:stCxn id="15" idx="1"/>
            <a:endCxn id="18" idx="5"/>
          </p:cNvCxnSpPr>
          <p:nvPr/>
        </p:nvCxnSpPr>
        <p:spPr>
          <a:xfrm flipH="1">
            <a:off x="4885667" y="2696249"/>
            <a:ext cx="74654" cy="12910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08886D1-6257-17A1-84B4-EE631F36C132}"/>
              </a:ext>
            </a:extLst>
          </p:cNvPr>
          <p:cNvCxnSpPr>
            <a:cxnSpLocks/>
            <a:stCxn id="54" idx="5"/>
            <a:endCxn id="24" idx="1"/>
          </p:cNvCxnSpPr>
          <p:nvPr/>
        </p:nvCxnSpPr>
        <p:spPr>
          <a:xfrm flipV="1">
            <a:off x="5442322" y="4062030"/>
            <a:ext cx="197375" cy="17397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5A81661-B859-AA61-B0D9-F6D13EF9BE21}"/>
              </a:ext>
            </a:extLst>
          </p:cNvPr>
          <p:cNvCxnSpPr>
            <a:cxnSpLocks/>
            <a:stCxn id="15" idx="0"/>
            <a:endCxn id="24" idx="3"/>
          </p:cNvCxnSpPr>
          <p:nvPr/>
        </p:nvCxnSpPr>
        <p:spPr>
          <a:xfrm>
            <a:off x="5533078" y="2828051"/>
            <a:ext cx="106619" cy="36848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3D678F3-D19B-9345-EA44-6935A033E553}"/>
              </a:ext>
            </a:extLst>
          </p:cNvPr>
          <p:cNvCxnSpPr>
            <a:cxnSpLocks/>
            <a:stCxn id="15" idx="5"/>
            <a:endCxn id="39" idx="2"/>
          </p:cNvCxnSpPr>
          <p:nvPr/>
        </p:nvCxnSpPr>
        <p:spPr>
          <a:xfrm flipV="1">
            <a:off x="6105834" y="2037212"/>
            <a:ext cx="337427" cy="2264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3D75329-9274-D89D-E7C5-E76CCC3F4043}"/>
              </a:ext>
            </a:extLst>
          </p:cNvPr>
          <p:cNvCxnSpPr>
            <a:cxnSpLocks/>
            <a:stCxn id="54" idx="1"/>
            <a:endCxn id="12" idx="5"/>
          </p:cNvCxnSpPr>
          <p:nvPr/>
        </p:nvCxnSpPr>
        <p:spPr>
          <a:xfrm flipH="1">
            <a:off x="3982187" y="5101503"/>
            <a:ext cx="289167" cy="325457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EB53678-ADC9-C029-1848-9C707BE6731B}"/>
              </a:ext>
            </a:extLst>
          </p:cNvPr>
          <p:cNvCxnSpPr>
            <a:cxnSpLocks/>
            <a:stCxn id="12" idx="6"/>
            <a:endCxn id="21" idx="2"/>
          </p:cNvCxnSpPr>
          <p:nvPr/>
        </p:nvCxnSpPr>
        <p:spPr>
          <a:xfrm>
            <a:off x="4214158" y="5821526"/>
            <a:ext cx="121128" cy="24866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880DF29-0226-8952-8A3F-664CC51216CF}"/>
              </a:ext>
            </a:extLst>
          </p:cNvPr>
          <p:cNvCxnSpPr>
            <a:cxnSpLocks/>
            <a:stCxn id="6" idx="6"/>
            <a:endCxn id="54" idx="2"/>
          </p:cNvCxnSpPr>
          <p:nvPr/>
        </p:nvCxnSpPr>
        <p:spPr>
          <a:xfrm>
            <a:off x="3872341" y="4465221"/>
            <a:ext cx="156497" cy="20353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A45CE8E-BF17-CBAB-9CC9-7E5D2D33B75F}"/>
              </a:ext>
            </a:extLst>
          </p:cNvPr>
          <p:cNvCxnSpPr>
            <a:cxnSpLocks/>
            <a:stCxn id="18" idx="6"/>
            <a:endCxn id="24" idx="2"/>
          </p:cNvCxnSpPr>
          <p:nvPr/>
        </p:nvCxnSpPr>
        <p:spPr>
          <a:xfrm>
            <a:off x="5143999" y="3283562"/>
            <a:ext cx="211006" cy="34571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87EE597-0740-6667-058E-B9E5F847FE87}"/>
              </a:ext>
            </a:extLst>
          </p:cNvPr>
          <p:cNvCxnSpPr>
            <a:cxnSpLocks/>
            <a:stCxn id="99" idx="3"/>
            <a:endCxn id="54" idx="6"/>
          </p:cNvCxnSpPr>
          <p:nvPr/>
        </p:nvCxnSpPr>
        <p:spPr>
          <a:xfrm flipH="1">
            <a:off x="5684838" y="4667144"/>
            <a:ext cx="412436" cy="160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87F26B8-095C-8470-F658-851BE3031EB3}"/>
              </a:ext>
            </a:extLst>
          </p:cNvPr>
          <p:cNvCxnSpPr>
            <a:cxnSpLocks/>
            <a:stCxn id="42" idx="2"/>
            <a:endCxn id="39" idx="5"/>
          </p:cNvCxnSpPr>
          <p:nvPr/>
        </p:nvCxnSpPr>
        <p:spPr>
          <a:xfrm flipH="1">
            <a:off x="7672378" y="1380377"/>
            <a:ext cx="372448" cy="224085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472F463B-55F3-68C8-BD1C-5430C5AF38EE}"/>
              </a:ext>
            </a:extLst>
          </p:cNvPr>
          <p:cNvCxnSpPr>
            <a:cxnSpLocks/>
            <a:stCxn id="42" idx="6"/>
            <a:endCxn id="36" idx="3"/>
          </p:cNvCxnSpPr>
          <p:nvPr/>
        </p:nvCxnSpPr>
        <p:spPr>
          <a:xfrm>
            <a:off x="9304825" y="1380377"/>
            <a:ext cx="1073319" cy="88538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D13D03C3-F930-64F1-E457-6F829BC7C43D}"/>
              </a:ext>
            </a:extLst>
          </p:cNvPr>
          <p:cNvCxnSpPr>
            <a:cxnSpLocks/>
            <a:stCxn id="51" idx="4"/>
            <a:endCxn id="42" idx="1"/>
          </p:cNvCxnSpPr>
          <p:nvPr/>
        </p:nvCxnSpPr>
        <p:spPr>
          <a:xfrm flipV="1">
            <a:off x="8024712" y="1673120"/>
            <a:ext cx="204637" cy="99055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476EB5B-B9C4-E940-6937-5DD81D7010F6}"/>
              </a:ext>
            </a:extLst>
          </p:cNvPr>
          <p:cNvGrpSpPr/>
          <p:nvPr/>
        </p:nvGrpSpPr>
        <p:grpSpPr bwMode="invGray">
          <a:xfrm flipV="1">
            <a:off x="8979668" y="3119645"/>
            <a:ext cx="1451493" cy="1188003"/>
            <a:chOff x="2261622" y="1841251"/>
            <a:chExt cx="2562660" cy="1623600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E057C16D-D09B-3DA3-8A0A-C09ED2CC5C62}"/>
                </a:ext>
              </a:extLst>
            </p:cNvPr>
            <p:cNvSpPr/>
            <p:nvPr/>
          </p:nvSpPr>
          <p:spPr bwMode="invGray">
            <a:xfrm>
              <a:off x="2261622" y="1841251"/>
              <a:ext cx="2542369" cy="1623600"/>
            </a:xfrm>
            <a:prstGeom prst="ellipse">
              <a:avLst/>
            </a:prstGeom>
            <a:solidFill>
              <a:srgbClr val="8D4FC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26EF313-EE22-6EE4-8EBF-1D51ED1245C0}"/>
                </a:ext>
              </a:extLst>
            </p:cNvPr>
            <p:cNvSpPr txBox="1"/>
            <p:nvPr/>
          </p:nvSpPr>
          <p:spPr bwMode="invGray">
            <a:xfrm flipV="1">
              <a:off x="2281904" y="1917434"/>
              <a:ext cx="2542378" cy="14525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Predictive modelling tools leveraging AI, machine learning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dirty="0">
                  <a:solidFill>
                    <a:schemeClr val="bg1">
                      <a:lumMod val="9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&amp; big data</a:t>
              </a:r>
              <a:endParaRPr lang="en-GB" sz="1200" kern="1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EEDF1F6-2249-9033-18A8-2B8975549845}"/>
              </a:ext>
            </a:extLst>
          </p:cNvPr>
          <p:cNvCxnSpPr>
            <a:cxnSpLocks/>
            <a:stCxn id="27" idx="4"/>
            <a:endCxn id="30" idx="0"/>
          </p:cNvCxnSpPr>
          <p:nvPr/>
        </p:nvCxnSpPr>
        <p:spPr>
          <a:xfrm flipH="1" flipV="1">
            <a:off x="8294807" y="4949818"/>
            <a:ext cx="226075" cy="28412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1BA89855-8D8F-5621-203F-6C9A147971E9}"/>
              </a:ext>
            </a:extLst>
          </p:cNvPr>
          <p:cNvCxnSpPr>
            <a:stCxn id="30" idx="6"/>
            <a:endCxn id="48" idx="3"/>
          </p:cNvCxnSpPr>
          <p:nvPr/>
        </p:nvCxnSpPr>
        <p:spPr>
          <a:xfrm>
            <a:off x="9086806" y="4373816"/>
            <a:ext cx="284018" cy="30252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0FD1506-098E-E409-9DB8-09D62D222A34}"/>
              </a:ext>
            </a:extLst>
          </p:cNvPr>
          <p:cNvCxnSpPr>
            <a:cxnSpLocks/>
            <a:stCxn id="48" idx="1"/>
            <a:endCxn id="27" idx="5"/>
          </p:cNvCxnSpPr>
          <p:nvPr/>
        </p:nvCxnSpPr>
        <p:spPr>
          <a:xfrm flipH="1">
            <a:off x="9106366" y="5287281"/>
            <a:ext cx="264458" cy="9427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043BDDCB-3918-773A-2D10-6D6C49325A81}"/>
              </a:ext>
            </a:extLst>
          </p:cNvPr>
          <p:cNvCxnSpPr>
            <a:cxnSpLocks/>
            <a:stCxn id="33" idx="1"/>
            <a:endCxn id="48" idx="6"/>
          </p:cNvCxnSpPr>
          <p:nvPr/>
        </p:nvCxnSpPr>
        <p:spPr>
          <a:xfrm flipH="1">
            <a:off x="10384845" y="4856149"/>
            <a:ext cx="191667" cy="12566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DB5D773-03EF-293E-DD39-956F1AA2D0E6}"/>
              </a:ext>
            </a:extLst>
          </p:cNvPr>
          <p:cNvCxnSpPr>
            <a:cxnSpLocks/>
            <a:stCxn id="30" idx="5"/>
            <a:endCxn id="78" idx="2"/>
          </p:cNvCxnSpPr>
          <p:nvPr/>
        </p:nvCxnSpPr>
        <p:spPr>
          <a:xfrm flipV="1">
            <a:off x="8854835" y="3713646"/>
            <a:ext cx="124833" cy="252876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8CAFA11-854B-976E-FA56-8CD44625F077}"/>
              </a:ext>
            </a:extLst>
          </p:cNvPr>
          <p:cNvCxnSpPr>
            <a:stCxn id="36" idx="0"/>
            <a:endCxn id="33" idx="4"/>
          </p:cNvCxnSpPr>
          <p:nvPr/>
        </p:nvCxnSpPr>
        <p:spPr>
          <a:xfrm>
            <a:off x="10887261" y="3279788"/>
            <a:ext cx="198369" cy="53161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19A7882-492F-997A-2F6B-0BDC08E94F80}"/>
              </a:ext>
            </a:extLst>
          </p:cNvPr>
          <p:cNvCxnSpPr>
            <a:cxnSpLocks/>
            <a:stCxn id="45" idx="7"/>
            <a:endCxn id="78" idx="4"/>
          </p:cNvCxnSpPr>
          <p:nvPr/>
        </p:nvCxnSpPr>
        <p:spPr>
          <a:xfrm flipH="1">
            <a:off x="9699668" y="2796040"/>
            <a:ext cx="135903" cy="323605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7FB0149-2A43-6664-0C36-E9C3C723DFE7}"/>
              </a:ext>
            </a:extLst>
          </p:cNvPr>
          <p:cNvCxnSpPr>
            <a:cxnSpLocks/>
            <a:stCxn id="78" idx="7"/>
            <a:endCxn id="33" idx="2"/>
          </p:cNvCxnSpPr>
          <p:nvPr/>
        </p:nvCxnSpPr>
        <p:spPr>
          <a:xfrm>
            <a:off x="10208785" y="4133669"/>
            <a:ext cx="156844" cy="28973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E17D4E0-790E-9880-B602-F4ADF328C6BC}"/>
              </a:ext>
            </a:extLst>
          </p:cNvPr>
          <p:cNvCxnSpPr>
            <a:cxnSpLocks/>
            <a:stCxn id="42" idx="7"/>
            <a:endCxn id="45" idx="4"/>
          </p:cNvCxnSpPr>
          <p:nvPr/>
        </p:nvCxnSpPr>
        <p:spPr>
          <a:xfrm>
            <a:off x="9120302" y="1673120"/>
            <a:ext cx="167968" cy="170345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79B0668-15E9-E922-72FB-CDC959931F11}"/>
              </a:ext>
            </a:extLst>
          </p:cNvPr>
          <p:cNvCxnSpPr>
            <a:cxnSpLocks/>
            <a:stCxn id="24" idx="6"/>
            <a:endCxn id="51" idx="1"/>
          </p:cNvCxnSpPr>
          <p:nvPr/>
        </p:nvCxnSpPr>
        <p:spPr>
          <a:xfrm flipV="1">
            <a:off x="7299005" y="3524060"/>
            <a:ext cx="191134" cy="105221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C53A5E3-A125-E4AB-D80F-3AAE12D7EBA4}"/>
              </a:ext>
            </a:extLst>
          </p:cNvPr>
          <p:cNvCxnSpPr>
            <a:cxnSpLocks/>
            <a:stCxn id="99" idx="6"/>
            <a:endCxn id="30" idx="1"/>
          </p:cNvCxnSpPr>
          <p:nvPr/>
        </p:nvCxnSpPr>
        <p:spPr>
          <a:xfrm flipV="1">
            <a:off x="7695126" y="4781111"/>
            <a:ext cx="39652" cy="36969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F741982-A85D-AD3F-4DAA-51016BB69A24}"/>
              </a:ext>
            </a:extLst>
          </p:cNvPr>
          <p:cNvCxnSpPr>
            <a:cxnSpLocks/>
            <a:stCxn id="39" idx="1"/>
            <a:endCxn id="24" idx="4"/>
          </p:cNvCxnSpPr>
          <p:nvPr/>
        </p:nvCxnSpPr>
        <p:spPr>
          <a:xfrm flipH="1">
            <a:off x="6327005" y="2469962"/>
            <a:ext cx="327139" cy="54731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FAEE31C-B9EC-ED6C-EDA5-71B8970A6BE2}"/>
              </a:ext>
            </a:extLst>
          </p:cNvPr>
          <p:cNvCxnSpPr>
            <a:cxnSpLocks/>
            <a:stCxn id="51" idx="6"/>
            <a:endCxn id="78" idx="3"/>
          </p:cNvCxnSpPr>
          <p:nvPr/>
        </p:nvCxnSpPr>
        <p:spPr>
          <a:xfrm>
            <a:off x="8780712" y="3167676"/>
            <a:ext cx="409839" cy="12594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E789085-0D2D-1B50-12F6-9328CC9A8CC4}"/>
              </a:ext>
            </a:extLst>
          </p:cNvPr>
          <p:cNvCxnSpPr>
            <a:cxnSpLocks/>
            <a:stCxn id="51" idx="0"/>
            <a:endCxn id="30" idx="3"/>
          </p:cNvCxnSpPr>
          <p:nvPr/>
        </p:nvCxnSpPr>
        <p:spPr>
          <a:xfrm flipH="1">
            <a:off x="7734778" y="3671679"/>
            <a:ext cx="289934" cy="29484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798448E-F665-D840-2DE4-DC52BC552459}"/>
              </a:ext>
            </a:extLst>
          </p:cNvPr>
          <p:cNvCxnSpPr>
            <a:cxnSpLocks/>
            <a:stCxn id="30" idx="2"/>
            <a:endCxn id="24" idx="7"/>
          </p:cNvCxnSpPr>
          <p:nvPr/>
        </p:nvCxnSpPr>
        <p:spPr>
          <a:xfrm flipH="1" flipV="1">
            <a:off x="7014313" y="4062030"/>
            <a:ext cx="488494" cy="311786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CDF5265-6298-6E7A-8E85-DD2A57B8F50A}"/>
              </a:ext>
            </a:extLst>
          </p:cNvPr>
          <p:cNvCxnSpPr>
            <a:cxnSpLocks/>
            <a:stCxn id="39" idx="0"/>
            <a:endCxn id="51" idx="3"/>
          </p:cNvCxnSpPr>
          <p:nvPr/>
        </p:nvCxnSpPr>
        <p:spPr>
          <a:xfrm>
            <a:off x="7163261" y="2649213"/>
            <a:ext cx="326878" cy="16207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220B5CA-BC61-8BFE-1CF7-17A2CD9FED0A}"/>
              </a:ext>
            </a:extLst>
          </p:cNvPr>
          <p:cNvCxnSpPr>
            <a:cxnSpLocks/>
            <a:stCxn id="45" idx="1"/>
            <a:endCxn id="51" idx="5"/>
          </p:cNvCxnSpPr>
          <p:nvPr/>
        </p:nvCxnSpPr>
        <p:spPr>
          <a:xfrm flipH="1">
            <a:off x="8559285" y="2796040"/>
            <a:ext cx="181684" cy="1525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B134375-7022-3667-9AD9-BE0EFDF0C88A}"/>
              </a:ext>
            </a:extLst>
          </p:cNvPr>
          <p:cNvCxnSpPr>
            <a:stCxn id="48" idx="4"/>
            <a:endCxn id="78" idx="0"/>
          </p:cNvCxnSpPr>
          <p:nvPr/>
        </p:nvCxnSpPr>
        <p:spPr>
          <a:xfrm flipH="1" flipV="1">
            <a:off x="9699668" y="4307648"/>
            <a:ext cx="91178" cy="242162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>
            <a:extLst>
              <a:ext uri="{FF2B5EF4-FFF2-40B4-BE49-F238E27FC236}">
                <a16:creationId xmlns:a16="http://schemas.microsoft.com/office/drawing/2014/main" id="{F24F9933-7EFB-77A8-DFF9-EE9525777A6E}"/>
              </a:ext>
            </a:extLst>
          </p:cNvPr>
          <p:cNvGrpSpPr/>
          <p:nvPr/>
        </p:nvGrpSpPr>
        <p:grpSpPr bwMode="invGray">
          <a:xfrm flipV="1">
            <a:off x="5823126" y="4466805"/>
            <a:ext cx="1872000" cy="1367997"/>
            <a:chOff x="2245364" y="1994343"/>
            <a:chExt cx="3305091" cy="1869602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B059BC2-A604-B93E-0F8C-FF03ED24036A}"/>
                </a:ext>
              </a:extLst>
            </p:cNvPr>
            <p:cNvSpPr/>
            <p:nvPr/>
          </p:nvSpPr>
          <p:spPr bwMode="invGray">
            <a:xfrm>
              <a:off x="2245364" y="1994343"/>
              <a:ext cx="3305091" cy="1869602"/>
            </a:xfrm>
            <a:prstGeom prst="ellipse">
              <a:avLst/>
            </a:prstGeom>
            <a:solidFill>
              <a:srgbClr val="8E226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ECD81670-8582-59E1-A1A4-AEBDDB3A2CBC}"/>
                </a:ext>
              </a:extLst>
            </p:cNvPr>
            <p:cNvSpPr txBox="1"/>
            <p:nvPr/>
          </p:nvSpPr>
          <p:spPr bwMode="invGray">
            <a:xfrm flipV="1">
              <a:off x="2348334" y="2091755"/>
              <a:ext cx="3050853" cy="17201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monitoring tools (e.g. for dissolved gases and concentration gradients) as a basis for control &amp; optimisation </a:t>
              </a:r>
            </a:p>
          </p:txBody>
        </p:sp>
      </p:grp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FD02071-5BD5-4607-1712-E00D94B3D3CE}"/>
              </a:ext>
            </a:extLst>
          </p:cNvPr>
          <p:cNvCxnSpPr>
            <a:stCxn id="24" idx="0"/>
            <a:endCxn id="99" idx="4"/>
          </p:cNvCxnSpPr>
          <p:nvPr/>
        </p:nvCxnSpPr>
        <p:spPr>
          <a:xfrm>
            <a:off x="6327005" y="4241281"/>
            <a:ext cx="432121" cy="225518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3CCFBE6F-71C1-F7C7-3CD7-DEF6FB086A4D}"/>
              </a:ext>
            </a:extLst>
          </p:cNvPr>
          <p:cNvGrpSpPr/>
          <p:nvPr/>
        </p:nvGrpSpPr>
        <p:grpSpPr bwMode="ltGray">
          <a:xfrm>
            <a:off x="355083" y="3674846"/>
            <a:ext cx="1553758" cy="1368001"/>
            <a:chOff x="2244056" y="2031842"/>
            <a:chExt cx="2605931" cy="1869595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9DE59ED-25EA-0679-521D-5B3207AF666C}"/>
                </a:ext>
              </a:extLst>
            </p:cNvPr>
            <p:cNvSpPr/>
            <p:nvPr/>
          </p:nvSpPr>
          <p:spPr bwMode="ltGray">
            <a:xfrm>
              <a:off x="2297384" y="2031842"/>
              <a:ext cx="2542372" cy="1869595"/>
            </a:xfrm>
            <a:prstGeom prst="ellipse">
              <a:avLst/>
            </a:prstGeom>
            <a:solidFill>
              <a:srgbClr val="3D128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B708E5F2-E3FA-35AF-BDEA-7F759E685CD5}"/>
                </a:ext>
              </a:extLst>
            </p:cNvPr>
            <p:cNvSpPr txBox="1"/>
            <p:nvPr/>
          </p:nvSpPr>
          <p:spPr bwMode="ltGray">
            <a:xfrm>
              <a:off x="2244056" y="2099587"/>
              <a:ext cx="2605931" cy="17201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New tools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for genetic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characterisation and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manipulation of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non-model </a:t>
              </a:r>
            </a:p>
            <a:p>
              <a:pPr lvl="0" algn="ctr">
                <a:lnSpc>
                  <a:spcPct val="106000"/>
                </a:lnSpc>
              </a:pPr>
              <a:r>
                <a:rPr lang="en-GB" sz="1200" kern="1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organisms </a:t>
              </a:r>
              <a:endParaRPr lang="en-GB" sz="12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5" name="Rectangle: Rounded Corners 104">
            <a:extLst>
              <a:ext uri="{FF2B5EF4-FFF2-40B4-BE49-F238E27FC236}">
                <a16:creationId xmlns:a16="http://schemas.microsoft.com/office/drawing/2014/main" id="{B376DC98-C97E-67ED-4A19-5048B43CE2AD}"/>
              </a:ext>
            </a:extLst>
          </p:cNvPr>
          <p:cNvSpPr/>
          <p:nvPr/>
        </p:nvSpPr>
        <p:spPr bwMode="ltGray">
          <a:xfrm>
            <a:off x="1264440" y="2118659"/>
            <a:ext cx="1008000" cy="288000"/>
          </a:xfrm>
          <a:prstGeom prst="roundRect">
            <a:avLst/>
          </a:prstGeom>
          <a:solidFill>
            <a:srgbClr val="3D128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Microbial</a:t>
            </a:r>
          </a:p>
        </p:txBody>
      </p:sp>
      <p:sp>
        <p:nvSpPr>
          <p:cNvPr id="106" name="Rectangle: Rounded Corners 105">
            <a:extLst>
              <a:ext uri="{FF2B5EF4-FFF2-40B4-BE49-F238E27FC236}">
                <a16:creationId xmlns:a16="http://schemas.microsoft.com/office/drawing/2014/main" id="{271409E7-0E65-9A54-0D53-FBF1C6AE7B52}"/>
              </a:ext>
            </a:extLst>
          </p:cNvPr>
          <p:cNvSpPr/>
          <p:nvPr/>
        </p:nvSpPr>
        <p:spPr bwMode="invGray">
          <a:xfrm>
            <a:off x="6370909" y="6165604"/>
            <a:ext cx="1116000" cy="468000"/>
          </a:xfrm>
          <a:prstGeom prst="roundRect">
            <a:avLst/>
          </a:prstGeom>
          <a:solidFill>
            <a:srgbClr val="8E22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Engineering envelope</a:t>
            </a:r>
          </a:p>
        </p:txBody>
      </p:sp>
      <p:sp>
        <p:nvSpPr>
          <p:cNvPr id="107" name="Rectangle: Rounded Corners 106">
            <a:extLst>
              <a:ext uri="{FF2B5EF4-FFF2-40B4-BE49-F238E27FC236}">
                <a16:creationId xmlns:a16="http://schemas.microsoft.com/office/drawing/2014/main" id="{AAAF53B2-1918-1BF6-2BB4-4E75D331DA19}"/>
              </a:ext>
            </a:extLst>
          </p:cNvPr>
          <p:cNvSpPr/>
          <p:nvPr/>
        </p:nvSpPr>
        <p:spPr bwMode="invGray">
          <a:xfrm>
            <a:off x="10735237" y="5331763"/>
            <a:ext cx="720000" cy="288000"/>
          </a:xfrm>
          <a:prstGeom prst="roundRect">
            <a:avLst/>
          </a:prstGeom>
          <a:solidFill>
            <a:srgbClr val="8D4F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Other</a:t>
            </a:r>
          </a:p>
        </p:txBody>
      </p:sp>
      <p:sp>
        <p:nvSpPr>
          <p:cNvPr id="108" name="Rectangle: Rounded Corners 107">
            <a:extLst>
              <a:ext uri="{FF2B5EF4-FFF2-40B4-BE49-F238E27FC236}">
                <a16:creationId xmlns:a16="http://schemas.microsoft.com/office/drawing/2014/main" id="{997361AE-8E34-F76B-964D-0627892923D3}"/>
              </a:ext>
            </a:extLst>
          </p:cNvPr>
          <p:cNvSpPr/>
          <p:nvPr/>
        </p:nvSpPr>
        <p:spPr>
          <a:xfrm>
            <a:off x="9980699" y="1269331"/>
            <a:ext cx="828000" cy="288000"/>
          </a:xfrm>
          <a:prstGeom prst="roundRect">
            <a:avLst/>
          </a:prstGeom>
          <a:solidFill>
            <a:schemeClr val="bg1"/>
          </a:solidFill>
          <a:ln>
            <a:solidFill>
              <a:srgbClr val="3D128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3D1284"/>
                </a:solidFill>
              </a:rPr>
              <a:t>Actions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DD71FE3-E30B-1165-A96B-69EEFA8E364F}"/>
              </a:ext>
            </a:extLst>
          </p:cNvPr>
          <p:cNvSpPr txBox="1"/>
          <p:nvPr/>
        </p:nvSpPr>
        <p:spPr>
          <a:xfrm>
            <a:off x="746408" y="897502"/>
            <a:ext cx="360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3D128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of key R&amp;D priorities </a:t>
            </a:r>
            <a:endParaRPr lang="en-GB" sz="2000" b="1" dirty="0">
              <a:solidFill>
                <a:srgbClr val="3D12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16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1412</TotalTime>
  <Words>2287</Words>
  <Application>Microsoft Office PowerPoint</Application>
  <PresentationFormat>A3 Paper (297x420 mm)</PresentationFormat>
  <Paragraphs>394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Sonia Heaven</dc:creator>
  <cp:lastModifiedBy>Louise Byfield</cp:lastModifiedBy>
  <cp:revision>94</cp:revision>
  <dcterms:created xsi:type="dcterms:W3CDTF">2024-06-30T12:38:52Z</dcterms:created>
  <dcterms:modified xsi:type="dcterms:W3CDTF">2024-07-11T08:45:59Z</dcterms:modified>
</cp:coreProperties>
</file>